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Default Extension="png" ContentType="image/png"/>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1.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Default Extension="wmv" ContentType="video/x-ms-wmv"/>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14"/>
  </p:notesMasterIdLst>
  <p:sldIdLst>
    <p:sldId id="257" r:id="rId2"/>
    <p:sldId id="291" r:id="rId3"/>
    <p:sldId id="286" r:id="rId4"/>
    <p:sldId id="292" r:id="rId5"/>
    <p:sldId id="293" r:id="rId6"/>
    <p:sldId id="295" r:id="rId7"/>
    <p:sldId id="294" r:id="rId8"/>
    <p:sldId id="296" r:id="rId9"/>
    <p:sldId id="297" r:id="rId10"/>
    <p:sldId id="298" r:id="rId11"/>
    <p:sldId id="299" r:id="rId12"/>
    <p:sldId id="269" r:id="rId13"/>
  </p:sldIdLst>
  <p:sldSz cx="12192000" cy="6858000"/>
  <p:notesSz cx="7099300" cy="10234613"/>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xmlns="">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9DCAF9ED-07DC-4A11-8D7F-57B35C25682E}" styleName="Mittlere Formatvorlage 1 - Akz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5FD0F851-EC5A-4D38-B0AD-8093EC10F338}" styleName="Helle Formatvorlage 1 - Akz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9D7B26C5-4107-4FEC-AEDC-1716B250A1EF}" styleName="Helle Formatvorlag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8D230F3-CF80-4859-8CE7-A43EE81993B5}" styleName="Helle Formatvorlage 1 - Akz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4598" autoAdjust="0"/>
  </p:normalViewPr>
  <p:slideViewPr>
    <p:cSldViewPr snapToGrid="0">
      <p:cViewPr>
        <p:scale>
          <a:sx n="100" d="100"/>
          <a:sy n="100" d="100"/>
        </p:scale>
        <p:origin x="-954" y="0"/>
      </p:cViewPr>
      <p:guideLst>
        <p:guide orient="horz" pos="2160"/>
        <p:guide pos="3840"/>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3076575" cy="512763"/>
          </a:xfrm>
          <a:prstGeom prst="rect">
            <a:avLst/>
          </a:prstGeom>
          <a:noFill/>
          <a:ln>
            <a:noFill/>
          </a:ln>
        </p:spPr>
        <p:txBody>
          <a:bodyPr spcFirstLastPara="1" wrap="square" lIns="91425" tIns="91425" rIns="91425" bIns="91425" anchor="t" anchorCtr="0"/>
          <a:lstStyle>
            <a:lvl1pPr marR="0" lvl="0" algn="l" rtl="0">
              <a:spcBef>
                <a:spcPts val="0"/>
              </a:spcBef>
              <a:spcAft>
                <a:spcPts val="0"/>
              </a:spcAft>
              <a:buSzPts val="1400"/>
              <a:buNone/>
              <a:defRPr sz="10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4" name="Shape 4"/>
          <p:cNvSpPr txBox="1">
            <a:spLocks noGrp="1"/>
          </p:cNvSpPr>
          <p:nvPr>
            <p:ph type="dt" idx="10"/>
          </p:nvPr>
        </p:nvSpPr>
        <p:spPr>
          <a:xfrm>
            <a:off x="4021138" y="0"/>
            <a:ext cx="3076575" cy="512763"/>
          </a:xfrm>
          <a:prstGeom prst="rect">
            <a:avLst/>
          </a:prstGeom>
          <a:noFill/>
          <a:ln>
            <a:noFill/>
          </a:ln>
        </p:spPr>
        <p:txBody>
          <a:bodyPr spcFirstLastPara="1" wrap="square" lIns="91425" tIns="91425" rIns="91425" bIns="91425" anchor="t" anchorCtr="0"/>
          <a:lstStyle>
            <a:lvl1pPr marR="0" lvl="0" algn="r" rtl="0">
              <a:spcBef>
                <a:spcPts val="0"/>
              </a:spcBef>
              <a:spcAft>
                <a:spcPts val="0"/>
              </a:spcAft>
              <a:buSzPts val="1400"/>
              <a:buNone/>
              <a:defRPr sz="10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5" name="Shape 5"/>
          <p:cNvSpPr>
            <a:spLocks noGrp="1" noRot="1" noChangeAspect="1"/>
          </p:cNvSpPr>
          <p:nvPr>
            <p:ph type="sldImg" idx="3"/>
          </p:nvPr>
        </p:nvSpPr>
        <p:spPr>
          <a:xfrm>
            <a:off x="479425" y="1279525"/>
            <a:ext cx="6140450" cy="34544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Shape 6"/>
          <p:cNvSpPr txBox="1">
            <a:spLocks noGrp="1"/>
          </p:cNvSpPr>
          <p:nvPr>
            <p:ph type="body" idx="1"/>
          </p:nvPr>
        </p:nvSpPr>
        <p:spPr>
          <a:xfrm>
            <a:off x="709613" y="4926013"/>
            <a:ext cx="5680075" cy="4029075"/>
          </a:xfrm>
          <a:prstGeom prst="rect">
            <a:avLst/>
          </a:prstGeom>
          <a:noFill/>
          <a:ln>
            <a:noFill/>
          </a:ln>
        </p:spPr>
        <p:txBody>
          <a:bodyPr spcFirstLastPara="1" wrap="square" lIns="91425" tIns="91425" rIns="91425" bIns="91425" anchor="t" anchorCtr="0"/>
          <a:lstStyle>
            <a:lvl1pPr marL="457200" marR="0" lvl="0" indent="-228600" algn="l" rtl="0">
              <a:spcBef>
                <a:spcPts val="300"/>
              </a:spcBef>
              <a:spcAft>
                <a:spcPts val="0"/>
              </a:spcAft>
              <a:buSzPts val="1400"/>
              <a:buNone/>
              <a:defRPr sz="1000" b="0" i="0" u="none" strike="noStrike" cap="none">
                <a:solidFill>
                  <a:schemeClr val="dk1"/>
                </a:solidFill>
                <a:latin typeface="Arial"/>
                <a:ea typeface="Arial"/>
                <a:cs typeface="Arial"/>
                <a:sym typeface="Arial"/>
              </a:defRPr>
            </a:lvl1pPr>
            <a:lvl2pPr marL="914400" marR="0" lvl="1" indent="-228600" algn="l" rtl="0">
              <a:spcBef>
                <a:spcPts val="300"/>
              </a:spcBef>
              <a:spcAft>
                <a:spcPts val="0"/>
              </a:spcAft>
              <a:buSzPts val="1400"/>
              <a:buNone/>
              <a:defRPr sz="1000" b="0" i="0" u="none" strike="noStrike" cap="none">
                <a:solidFill>
                  <a:schemeClr val="dk1"/>
                </a:solidFill>
                <a:latin typeface="Arial"/>
                <a:ea typeface="Arial"/>
                <a:cs typeface="Arial"/>
                <a:sym typeface="Arial"/>
              </a:defRPr>
            </a:lvl2pPr>
            <a:lvl3pPr marL="1371600" marR="0" lvl="2" indent="-228600" algn="l" rtl="0">
              <a:spcBef>
                <a:spcPts val="300"/>
              </a:spcBef>
              <a:spcAft>
                <a:spcPts val="0"/>
              </a:spcAft>
              <a:buSzPts val="1400"/>
              <a:buNone/>
              <a:defRPr sz="1000" b="0" i="0" u="none" strike="noStrike" cap="none">
                <a:solidFill>
                  <a:schemeClr val="dk1"/>
                </a:solidFill>
                <a:latin typeface="Arial"/>
                <a:ea typeface="Arial"/>
                <a:cs typeface="Arial"/>
                <a:sym typeface="Arial"/>
              </a:defRPr>
            </a:lvl3pPr>
            <a:lvl4pPr marL="1828800" marR="0" lvl="3" indent="-228600" algn="l" rtl="0">
              <a:spcBef>
                <a:spcPts val="300"/>
              </a:spcBef>
              <a:spcAft>
                <a:spcPts val="0"/>
              </a:spcAft>
              <a:buSzPts val="1400"/>
              <a:buNone/>
              <a:defRPr sz="1000" b="0" i="0" u="none" strike="noStrike" cap="none">
                <a:solidFill>
                  <a:schemeClr val="dk1"/>
                </a:solidFill>
                <a:latin typeface="Arial"/>
                <a:ea typeface="Arial"/>
                <a:cs typeface="Arial"/>
                <a:sym typeface="Arial"/>
              </a:defRPr>
            </a:lvl4pPr>
            <a:lvl5pPr marL="2286000" marR="0" lvl="4" indent="-228600" algn="l" rtl="0">
              <a:spcBef>
                <a:spcPts val="300"/>
              </a:spcBef>
              <a:spcAft>
                <a:spcPts val="0"/>
              </a:spcAft>
              <a:buSzPts val="1400"/>
              <a:buNone/>
              <a:defRPr sz="1000" b="0" i="0" u="none" strike="noStrike" cap="none">
                <a:solidFill>
                  <a:schemeClr val="dk1"/>
                </a:solidFill>
                <a:latin typeface="Arial"/>
                <a:ea typeface="Arial"/>
                <a:cs typeface="Arial"/>
                <a:sym typeface="Arial"/>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Shape 7"/>
          <p:cNvSpPr txBox="1">
            <a:spLocks noGrp="1"/>
          </p:cNvSpPr>
          <p:nvPr>
            <p:ph type="ftr" idx="11"/>
          </p:nvPr>
        </p:nvSpPr>
        <p:spPr>
          <a:xfrm>
            <a:off x="0" y="9721850"/>
            <a:ext cx="3076575" cy="512763"/>
          </a:xfrm>
          <a:prstGeom prst="rect">
            <a:avLst/>
          </a:prstGeom>
          <a:noFill/>
          <a:ln>
            <a:noFill/>
          </a:ln>
        </p:spPr>
        <p:txBody>
          <a:bodyPr spcFirstLastPara="1" wrap="square" lIns="91425" tIns="91425" rIns="91425" bIns="91425" anchor="b" anchorCtr="0"/>
          <a:lstStyle>
            <a:lvl1pPr marR="0" lvl="0" algn="l" rtl="0">
              <a:spcBef>
                <a:spcPts val="0"/>
              </a:spcBef>
              <a:spcAft>
                <a:spcPts val="0"/>
              </a:spcAft>
              <a:buSzPts val="1400"/>
              <a:buNone/>
              <a:defRPr sz="10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8" name="Shape 8"/>
          <p:cNvSpPr txBox="1">
            <a:spLocks noGrp="1"/>
          </p:cNvSpPr>
          <p:nvPr>
            <p:ph type="sldNum" idx="12"/>
          </p:nvPr>
        </p:nvSpPr>
        <p:spPr>
          <a:xfrm>
            <a:off x="4021138" y="9721850"/>
            <a:ext cx="3076575" cy="512763"/>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de-DE" sz="1000" b="0" i="0" u="none" strike="noStrike" cap="none">
                <a:solidFill>
                  <a:schemeClr val="dk1"/>
                </a:solidFill>
                <a:latin typeface="Arial"/>
                <a:ea typeface="Arial"/>
                <a:cs typeface="Arial"/>
                <a:sym typeface="Arial"/>
              </a:rPr>
              <a:pPr marL="0" marR="0" lvl="0" indent="0" algn="r" rtl="0">
                <a:spcBef>
                  <a:spcPts val="0"/>
                </a:spcBef>
                <a:spcAft>
                  <a:spcPts val="0"/>
                </a:spcAft>
                <a:buNone/>
              </a:pPr>
              <a:t>‹Nr.›</a:t>
            </a:fld>
            <a:endParaRPr sz="10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xmlns="" val="1680037075"/>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txBox="1">
            <a:spLocks noGrp="1"/>
          </p:cNvSpPr>
          <p:nvPr>
            <p:ph type="body" idx="1"/>
          </p:nvPr>
        </p:nvSpPr>
        <p:spPr>
          <a:xfrm>
            <a:off x="709613" y="4926013"/>
            <a:ext cx="5680075" cy="4029075"/>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dirty="0"/>
          </a:p>
        </p:txBody>
      </p:sp>
      <p:sp>
        <p:nvSpPr>
          <p:cNvPr id="84" name="Shape 84"/>
          <p:cNvSpPr>
            <a:spLocks noGrp="1" noRot="1" noChangeAspect="1"/>
          </p:cNvSpPr>
          <p:nvPr>
            <p:ph type="sldImg" idx="2"/>
          </p:nvPr>
        </p:nvSpPr>
        <p:spPr>
          <a:xfrm>
            <a:off x="479425" y="1279525"/>
            <a:ext cx="6140450" cy="34544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xmlns="" val="6500780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de-DE" sz="1000" b="0" i="0" u="none" strike="noStrike" cap="none" smtClean="0">
                <a:solidFill>
                  <a:schemeClr val="dk1"/>
                </a:solidFill>
                <a:latin typeface="Arial"/>
                <a:ea typeface="Arial"/>
                <a:cs typeface="Arial"/>
                <a:sym typeface="Arial"/>
              </a:rPr>
              <a:pPr marL="0" marR="0" lvl="0" indent="0" algn="r" rtl="0">
                <a:spcBef>
                  <a:spcPts val="0"/>
                </a:spcBef>
                <a:spcAft>
                  <a:spcPts val="0"/>
                </a:spcAft>
                <a:buNone/>
              </a:pPr>
              <a:t>11</a:t>
            </a:fld>
            <a:endParaRPr lang="de-DE" sz="10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xmlns="" val="39081605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Shape 165"/>
          <p:cNvSpPr txBox="1">
            <a:spLocks noGrp="1"/>
          </p:cNvSpPr>
          <p:nvPr>
            <p:ph type="body" idx="1"/>
          </p:nvPr>
        </p:nvSpPr>
        <p:spPr>
          <a:xfrm>
            <a:off x="709613" y="4926013"/>
            <a:ext cx="5680075" cy="4029075"/>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6" name="Shape 166"/>
          <p:cNvSpPr>
            <a:spLocks noGrp="1" noRot="1" noChangeAspect="1"/>
          </p:cNvSpPr>
          <p:nvPr>
            <p:ph type="sldImg" idx="2"/>
          </p:nvPr>
        </p:nvSpPr>
        <p:spPr>
          <a:xfrm>
            <a:off x="479425" y="1279525"/>
            <a:ext cx="6140450" cy="34544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xmlns="" val="17792525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Shape 107"/>
          <p:cNvSpPr txBox="1">
            <a:spLocks noGrp="1"/>
          </p:cNvSpPr>
          <p:nvPr>
            <p:ph type="body" idx="1"/>
          </p:nvPr>
        </p:nvSpPr>
        <p:spPr>
          <a:xfrm>
            <a:off x="709613" y="4926013"/>
            <a:ext cx="5680075" cy="4029075"/>
          </a:xfrm>
          <a:prstGeom prst="rect">
            <a:avLst/>
          </a:prstGeom>
          <a:noFill/>
          <a:ln>
            <a:noFill/>
          </a:ln>
        </p:spPr>
        <p:txBody>
          <a:bodyPr spcFirstLastPara="1" wrap="square" lIns="91425" tIns="91425" rIns="91425" bIns="91425" anchor="ctr" anchorCtr="0">
            <a:noAutofit/>
          </a:bodyPr>
          <a:lstStyle/>
          <a:p>
            <a:r>
              <a:rPr lang="de-DE" dirty="0" smtClean="0">
                <a:solidFill>
                  <a:srgbClr val="FF0000"/>
                </a:solidFill>
              </a:rPr>
              <a:t>Nicols</a:t>
            </a:r>
            <a:r>
              <a:rPr lang="de-DE" baseline="0" dirty="0" smtClean="0">
                <a:solidFill>
                  <a:srgbClr val="FF0000"/>
                </a:solidFill>
              </a:rPr>
              <a:t> neuen Bilder nehmen!!</a:t>
            </a:r>
            <a:endParaRPr lang="de-DE" dirty="0" smtClean="0">
              <a:solidFill>
                <a:srgbClr val="FF0000"/>
              </a:solidFill>
            </a:endParaRPr>
          </a:p>
          <a:p>
            <a:endParaRPr lang="de-DE" dirty="0" smtClean="0"/>
          </a:p>
          <a:p>
            <a:r>
              <a:rPr lang="de-DE" dirty="0" smtClean="0"/>
              <a:t>Wie</a:t>
            </a:r>
            <a:r>
              <a:rPr lang="de-DE" baseline="0" dirty="0" smtClean="0"/>
              <a:t> funktioniert der </a:t>
            </a:r>
            <a:r>
              <a:rPr lang="de-DE" baseline="0" dirty="0" err="1" smtClean="0"/>
              <a:t>Gestikulaser</a:t>
            </a:r>
            <a:r>
              <a:rPr lang="de-DE" baseline="0" dirty="0" smtClean="0"/>
              <a:t>?</a:t>
            </a:r>
          </a:p>
          <a:p>
            <a:pPr marL="228600" indent="-228600">
              <a:buFont typeface="+mj-lt"/>
              <a:buAutoNum type="arabicParenBoth"/>
            </a:pPr>
            <a:r>
              <a:rPr lang="de-DE" baseline="0" dirty="0" smtClean="0">
                <a:sym typeface="Wingdings" panose="05000000000000000000" pitchFamily="2" charset="2"/>
              </a:rPr>
              <a:t>Der </a:t>
            </a:r>
            <a:r>
              <a:rPr lang="de-DE" baseline="0" dirty="0" err="1" smtClean="0">
                <a:sym typeface="Wingdings" panose="05000000000000000000" pitchFamily="2" charset="2"/>
              </a:rPr>
              <a:t>Gestikulaser</a:t>
            </a:r>
            <a:r>
              <a:rPr lang="de-DE" baseline="0" dirty="0" smtClean="0">
                <a:sym typeface="Wingdings" panose="05000000000000000000" pitchFamily="2" charset="2"/>
              </a:rPr>
              <a:t> ist eine portable und </a:t>
            </a:r>
            <a:r>
              <a:rPr lang="de-DE" baseline="0" dirty="0" err="1" smtClean="0">
                <a:sym typeface="Wingdings" panose="05000000000000000000" pitchFamily="2" charset="2"/>
              </a:rPr>
              <a:t>vielfälig</a:t>
            </a:r>
            <a:r>
              <a:rPr lang="de-DE" baseline="0" dirty="0" smtClean="0">
                <a:sym typeface="Wingdings" panose="05000000000000000000" pitchFamily="2" charset="2"/>
              </a:rPr>
              <a:t> einsetzbare intelligente Gestensteuerung. Das System kann durch Steckmodule zusammengesteckt werden, so dass es für den Transport leicht auseinander gebraut werden kann und für andere Zwecke erweitert werden. (Bild der Steckmodule zeigen)</a:t>
            </a:r>
          </a:p>
          <a:p>
            <a:pPr marL="228600" indent="-228600">
              <a:buFont typeface="+mj-lt"/>
              <a:buAutoNum type="arabicParenBoth"/>
            </a:pPr>
            <a:r>
              <a:rPr lang="de-DE" baseline="0" dirty="0" smtClean="0">
                <a:sym typeface="Wingdings" panose="05000000000000000000" pitchFamily="2" charset="2"/>
              </a:rPr>
              <a:t>Das Prinzip funktioniert durch Reflexion und Detektion von Infrarotstrahlen, welche von der Hand auf die </a:t>
            </a:r>
            <a:r>
              <a:rPr lang="de-DE" baseline="0" dirty="0" err="1" smtClean="0">
                <a:sym typeface="Wingdings" panose="05000000000000000000" pitchFamily="2" charset="2"/>
              </a:rPr>
              <a:t>Photodioden</a:t>
            </a:r>
            <a:r>
              <a:rPr lang="de-DE" baseline="0" dirty="0" smtClean="0">
                <a:sym typeface="Wingdings" panose="05000000000000000000" pitchFamily="2" charset="2"/>
              </a:rPr>
              <a:t> reflektiert werden und somit ein Muster abbildet. (Pfeil von ersten Bild auf Bild mit Hand und Reflexion zeigen)</a:t>
            </a:r>
          </a:p>
          <a:p>
            <a:pPr marL="228600" indent="-228600">
              <a:buFont typeface="+mj-lt"/>
              <a:buAutoNum type="arabicParenBoth"/>
            </a:pPr>
            <a:r>
              <a:rPr lang="de-DE" baseline="0" dirty="0" smtClean="0"/>
              <a:t>Die durch die </a:t>
            </a:r>
            <a:r>
              <a:rPr lang="de-DE" baseline="0" dirty="0" err="1" smtClean="0"/>
              <a:t>Photodioden</a:t>
            </a:r>
            <a:r>
              <a:rPr lang="de-DE" baseline="0" dirty="0" smtClean="0"/>
              <a:t> erkannten Muster werden dann durch ein </a:t>
            </a:r>
            <a:r>
              <a:rPr lang="de-DE" baseline="0" dirty="0" err="1" smtClean="0"/>
              <a:t>Machine</a:t>
            </a:r>
            <a:r>
              <a:rPr lang="de-DE" baseline="0" dirty="0" smtClean="0"/>
              <a:t> Learning Algorithmus verarbeitet und ausgewertet. Dies erfolgt durch ein zuvor antrainiertes Modell, welches individuell auf den Nutzer abgestimmt werden kann. (Pfeil vom zweiten Bild auf Bild mit PC)</a:t>
            </a:r>
          </a:p>
          <a:p>
            <a:pPr marL="228600" indent="-228600">
              <a:buFont typeface="+mj-lt"/>
              <a:buAutoNum type="arabicParenBoth"/>
            </a:pPr>
            <a:r>
              <a:rPr lang="de-DE" baseline="0" dirty="0" smtClean="0"/>
              <a:t>Nachdem eine Geste interpretiert wurde kann damit ein beliebiges Endgerät angesteuert werden. (Pfeil + Bild von Auto)</a:t>
            </a:r>
          </a:p>
          <a:p>
            <a:pPr marL="228600" indent="-228600">
              <a:buFont typeface="+mj-lt"/>
              <a:buAutoNum type="arabicParenBoth"/>
            </a:pPr>
            <a:endParaRPr lang="de-DE" baseline="0" dirty="0" smtClean="0"/>
          </a:p>
          <a:p>
            <a:pPr marL="0" indent="0">
              <a:buFont typeface="+mj-lt"/>
              <a:buNone/>
            </a:pPr>
            <a:r>
              <a:rPr lang="de-DE" baseline="0" dirty="0" smtClean="0"/>
              <a:t>Im Folgenden möchten wir näher auf die einzelnen Teile des </a:t>
            </a:r>
            <a:r>
              <a:rPr lang="de-DE" baseline="0" dirty="0" err="1" smtClean="0"/>
              <a:t>Gestikulasers</a:t>
            </a:r>
            <a:r>
              <a:rPr lang="de-DE" baseline="0" dirty="0" smtClean="0"/>
              <a:t> eingehen</a:t>
            </a:r>
            <a:endParaRPr dirty="0"/>
          </a:p>
        </p:txBody>
      </p:sp>
      <p:sp>
        <p:nvSpPr>
          <p:cNvPr id="108" name="Shape 108"/>
          <p:cNvSpPr>
            <a:spLocks noGrp="1" noRot="1" noChangeAspect="1"/>
          </p:cNvSpPr>
          <p:nvPr>
            <p:ph type="sldImg" idx="2"/>
          </p:nvPr>
        </p:nvSpPr>
        <p:spPr>
          <a:xfrm>
            <a:off x="479425" y="1279525"/>
            <a:ext cx="6140450" cy="34544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xmlns="" val="3305255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a:buFont typeface="+mj-lt"/>
              <a:buNone/>
            </a:pPr>
            <a:r>
              <a:rPr lang="de-DE" dirty="0" smtClean="0"/>
              <a:t>Der </a:t>
            </a:r>
            <a:r>
              <a:rPr lang="de-DE" dirty="0" err="1" smtClean="0"/>
              <a:t>Gestikulaser</a:t>
            </a:r>
            <a:r>
              <a:rPr lang="de-DE" dirty="0" smtClean="0"/>
              <a:t> besteht aus einem</a:t>
            </a:r>
            <a:r>
              <a:rPr lang="de-DE" baseline="0" dirty="0" smtClean="0"/>
              <a:t> </a:t>
            </a:r>
            <a:r>
              <a:rPr lang="de-DE" baseline="0" dirty="0" err="1" smtClean="0"/>
              <a:t>Oktokommander</a:t>
            </a:r>
            <a:r>
              <a:rPr lang="de-DE" baseline="0" dirty="0" smtClean="0"/>
              <a:t> (</a:t>
            </a:r>
            <a:r>
              <a:rPr lang="de-DE" baseline="0" dirty="0" err="1" smtClean="0"/>
              <a:t>Oktokommander</a:t>
            </a:r>
            <a:r>
              <a:rPr lang="de-DE" baseline="0" dirty="0" smtClean="0"/>
              <a:t> zeigen), welches die Steuereinheit des </a:t>
            </a:r>
            <a:r>
              <a:rPr lang="de-DE" baseline="0" dirty="0" err="1" smtClean="0"/>
              <a:t>Gestikulasers</a:t>
            </a:r>
            <a:r>
              <a:rPr lang="de-DE" baseline="0" dirty="0" smtClean="0"/>
              <a:t> darstellt. Dort können bis zu sieben Detektormodule (ein Detektormodul zeigen) angebracht werden. Diese werden durch einen einfachen USB-Anschluss aneinander gesteckt. (Animation wie alle angesteckt werden)</a:t>
            </a:r>
          </a:p>
          <a:p>
            <a:pPr marL="0" indent="0">
              <a:buFont typeface="+mj-lt"/>
              <a:buNone/>
            </a:pPr>
            <a:r>
              <a:rPr lang="de-DE" baseline="0" dirty="0" smtClean="0"/>
              <a:t>Am </a:t>
            </a:r>
            <a:r>
              <a:rPr lang="de-DE" baseline="0" dirty="0" err="1" smtClean="0"/>
              <a:t>Oktokommander</a:t>
            </a:r>
            <a:r>
              <a:rPr lang="de-DE" baseline="0" dirty="0" smtClean="0"/>
              <a:t> muss zusätzlich eine Stromquelle für die Infrarot LED angebracht werden sowie (derzeit noch) ein Computer für die Verarbeitung der Detektionsmuster. </a:t>
            </a:r>
          </a:p>
          <a:p>
            <a:pPr marL="0" indent="0">
              <a:buFont typeface="+mj-lt"/>
              <a:buNone/>
            </a:pPr>
            <a:endParaRPr lang="de-DE" baseline="0" dirty="0" smtClean="0"/>
          </a:p>
          <a:p>
            <a:pPr marL="0" indent="0">
              <a:buFont typeface="+mj-lt"/>
              <a:buNone/>
            </a:pPr>
            <a:r>
              <a:rPr lang="de-DE" baseline="0" dirty="0" smtClean="0"/>
              <a:t>Durch die am </a:t>
            </a:r>
            <a:r>
              <a:rPr lang="de-DE" baseline="0" dirty="0" err="1" smtClean="0"/>
              <a:t>Oktokommander</a:t>
            </a:r>
            <a:r>
              <a:rPr lang="de-DE" baseline="0" dirty="0" smtClean="0"/>
              <a:t> angebrachten infrarot LED (kreis um die LEDs) wird die Hand angeleuchtet. Diese reflektiert das Infrarotlicht zurück auf die </a:t>
            </a:r>
            <a:r>
              <a:rPr lang="de-DE" baseline="0" dirty="0" err="1" smtClean="0"/>
              <a:t>Photodioden</a:t>
            </a:r>
            <a:r>
              <a:rPr lang="de-DE" baseline="0" dirty="0" smtClean="0"/>
              <a:t> (kreis um </a:t>
            </a:r>
            <a:r>
              <a:rPr lang="de-DE" baseline="0" dirty="0" err="1" smtClean="0"/>
              <a:t>Photodioden</a:t>
            </a:r>
            <a:r>
              <a:rPr lang="de-DE" baseline="0" dirty="0" smtClean="0"/>
              <a:t>), welche sowohl an den </a:t>
            </a:r>
            <a:r>
              <a:rPr lang="de-DE" baseline="0" dirty="0" err="1" smtClean="0"/>
              <a:t>Oktokommander</a:t>
            </a:r>
            <a:r>
              <a:rPr lang="de-DE" baseline="0" dirty="0" smtClean="0"/>
              <a:t> als auch an die </a:t>
            </a:r>
            <a:r>
              <a:rPr lang="de-DE" baseline="0" dirty="0" err="1" smtClean="0"/>
              <a:t>Detekotmodulen</a:t>
            </a:r>
            <a:r>
              <a:rPr lang="de-DE" baseline="0" dirty="0" smtClean="0"/>
              <a:t> angebracht sind. Dadurch wird das </a:t>
            </a:r>
            <a:r>
              <a:rPr lang="de-DE" baseline="0" dirty="0" err="1" smtClean="0"/>
              <a:t>Reflektionsmuster</a:t>
            </a:r>
            <a:r>
              <a:rPr lang="de-DE" baseline="0" dirty="0" smtClean="0"/>
              <a:t> erzeugt. </a:t>
            </a:r>
            <a:endParaRPr lang="de-DE" dirty="0" smtClean="0"/>
          </a:p>
          <a:p>
            <a:endParaRPr lang="de-DE" dirty="0"/>
          </a:p>
        </p:txBody>
      </p:sp>
      <p:sp>
        <p:nvSpPr>
          <p:cNvPr id="4" name="Foliennummernplatzhalt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de-DE" sz="1000" b="0" i="0" u="none" strike="noStrike" cap="none" smtClean="0">
                <a:solidFill>
                  <a:schemeClr val="dk1"/>
                </a:solidFill>
                <a:latin typeface="Arial"/>
                <a:ea typeface="Arial"/>
                <a:cs typeface="Arial"/>
                <a:sym typeface="Arial"/>
              </a:rPr>
              <a:pPr marL="0" marR="0" lvl="0" indent="0" algn="r" rtl="0">
                <a:spcBef>
                  <a:spcPts val="0"/>
                </a:spcBef>
                <a:spcAft>
                  <a:spcPts val="0"/>
                </a:spcAft>
                <a:buNone/>
              </a:pPr>
              <a:t>4</a:t>
            </a:fld>
            <a:endParaRPr lang="de-DE" sz="10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xmlns="" val="5815161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Wir gucken uns jetzt einmal</a:t>
            </a:r>
            <a:r>
              <a:rPr lang="de-DE" baseline="0" dirty="0" smtClean="0"/>
              <a:t> den </a:t>
            </a:r>
            <a:r>
              <a:rPr lang="de-DE" baseline="0" dirty="0" err="1" smtClean="0"/>
              <a:t>Oktokommander</a:t>
            </a:r>
            <a:r>
              <a:rPr lang="de-DE" baseline="0" dirty="0" smtClean="0"/>
              <a:t> genauer an. </a:t>
            </a:r>
          </a:p>
          <a:p>
            <a:endParaRPr lang="de-DE" baseline="0" dirty="0" smtClean="0"/>
          </a:p>
          <a:p>
            <a:r>
              <a:rPr lang="de-DE" baseline="0" dirty="0" smtClean="0"/>
              <a:t>Der </a:t>
            </a:r>
            <a:r>
              <a:rPr lang="de-DE" baseline="0" dirty="0" err="1" smtClean="0"/>
              <a:t>Oktokommander</a:t>
            </a:r>
            <a:r>
              <a:rPr lang="de-DE" baseline="0" dirty="0" smtClean="0"/>
              <a:t> besitzt wie bereits erwähnt außen vier infrarot LEDs sowie vier </a:t>
            </a:r>
            <a:r>
              <a:rPr lang="de-DE" baseline="0" dirty="0" err="1" smtClean="0"/>
              <a:t>Photodioden</a:t>
            </a:r>
            <a:r>
              <a:rPr lang="de-DE" baseline="0" dirty="0" smtClean="0"/>
              <a:t>. Zusätzlich dazu besitzt er vier </a:t>
            </a:r>
            <a:r>
              <a:rPr lang="de-DE" baseline="0" dirty="0" err="1" smtClean="0"/>
              <a:t>Photodioden</a:t>
            </a:r>
            <a:r>
              <a:rPr lang="de-DE" baseline="0" dirty="0" smtClean="0"/>
              <a:t> (Bild vom </a:t>
            </a:r>
            <a:r>
              <a:rPr lang="de-DE" baseline="0" dirty="0" err="1" smtClean="0"/>
              <a:t>Oktokommander</a:t>
            </a:r>
            <a:r>
              <a:rPr lang="de-DE" baseline="0" dirty="0" smtClean="0"/>
              <a:t> geschlossen).</a:t>
            </a:r>
          </a:p>
          <a:p>
            <a:r>
              <a:rPr lang="de-DE" baseline="0" dirty="0" smtClean="0"/>
              <a:t>Öffnet man den </a:t>
            </a:r>
            <a:r>
              <a:rPr lang="de-DE" baseline="0" dirty="0" err="1" smtClean="0"/>
              <a:t>Oktokommander</a:t>
            </a:r>
            <a:r>
              <a:rPr lang="de-DE" baseline="0" dirty="0" smtClean="0"/>
              <a:t>, so besteht er aus 3 verschiedenen Ebenen (Stages). (Explosionsbild)</a:t>
            </a:r>
          </a:p>
          <a:p>
            <a:endParaRPr lang="de-DE" baseline="0" dirty="0" smtClean="0"/>
          </a:p>
          <a:p>
            <a:r>
              <a:rPr lang="de-DE" baseline="0" dirty="0" smtClean="0"/>
              <a:t>Die unterste Ebene enthält die gesamte Elektronik. Dies beinhaltet einen Arduino Micro, einen I2C Expander und einen I2C AD-Wandler mit der dazugehörigen Verstärkerschaltung. (Bild von der untersten Stage).  Der Arduino Micro ist unser </a:t>
            </a:r>
            <a:r>
              <a:rPr lang="de-DE" baseline="0" dirty="0" err="1" smtClean="0"/>
              <a:t>Microcontroller</a:t>
            </a:r>
            <a:r>
              <a:rPr lang="de-DE" baseline="0" dirty="0" smtClean="0"/>
              <a:t>. Dieser ist dafür zuständig die </a:t>
            </a:r>
            <a:r>
              <a:rPr lang="de-DE" baseline="0" dirty="0" err="1" smtClean="0"/>
              <a:t>Photoströme</a:t>
            </a:r>
            <a:r>
              <a:rPr lang="de-DE" baseline="0" dirty="0" smtClean="0"/>
              <a:t> der </a:t>
            </a:r>
            <a:r>
              <a:rPr lang="de-DE" baseline="0" dirty="0" err="1" smtClean="0"/>
              <a:t>Photodioden</a:t>
            </a:r>
            <a:r>
              <a:rPr lang="de-DE" baseline="0" dirty="0" smtClean="0"/>
              <a:t> abzugreifen und diese aus zu werten. Wenn ein sich nicht bewegendes Muster erkannt wird, so wird dieses Muster an den Computer weitergeleitet. </a:t>
            </a:r>
          </a:p>
          <a:p>
            <a:r>
              <a:rPr lang="de-DE" baseline="0" dirty="0" smtClean="0"/>
              <a:t>Der I2C Expander sowie der I2C AD-Wandler sind dafür da, um den verschiedenen </a:t>
            </a:r>
            <a:r>
              <a:rPr lang="de-DE" baseline="0" dirty="0" err="1" smtClean="0"/>
              <a:t>Photodioden</a:t>
            </a:r>
            <a:r>
              <a:rPr lang="de-DE" baseline="0" dirty="0" smtClean="0"/>
              <a:t> jeweils </a:t>
            </a:r>
            <a:r>
              <a:rPr lang="de-DE" baseline="0" dirty="0" err="1" smtClean="0"/>
              <a:t>einzelde</a:t>
            </a:r>
            <a:r>
              <a:rPr lang="de-DE" baseline="0" dirty="0" smtClean="0"/>
              <a:t> Adressen zu </a:t>
            </a:r>
            <a:r>
              <a:rPr lang="de-DE" baseline="0" dirty="0" err="1" smtClean="0"/>
              <a:t>zu</a:t>
            </a:r>
            <a:r>
              <a:rPr lang="de-DE" baseline="0" dirty="0" smtClean="0"/>
              <a:t> weisen. Da der Arduino standardmäßig nicht so viele Adressen zur Verfügung stellt, müssen durch die I2C zusätzlich erweitert werden. Dadurch können nun bis zu 1024 </a:t>
            </a:r>
            <a:r>
              <a:rPr lang="de-DE" baseline="0" dirty="0" err="1" smtClean="0"/>
              <a:t>Photodioden</a:t>
            </a:r>
            <a:r>
              <a:rPr lang="de-DE" baseline="0" dirty="0" smtClean="0"/>
              <a:t> angesteuert werden. </a:t>
            </a:r>
          </a:p>
          <a:p>
            <a:r>
              <a:rPr lang="de-DE" baseline="0" dirty="0" smtClean="0"/>
              <a:t>Neben den Elektronikbauteile sind auf der Stage sieben Anschlüsse für die Detektormodule sowie ein Stromanschluss für die LEDs untergebracht.</a:t>
            </a:r>
          </a:p>
          <a:p>
            <a:endParaRPr lang="de-DE" baseline="0" dirty="0" smtClean="0"/>
          </a:p>
          <a:p>
            <a:r>
              <a:rPr lang="de-DE" baseline="0" dirty="0" smtClean="0"/>
              <a:t>Die mittlere Stage besteht aus den vier LEDs mit ihren Kühlkörpern sowie jeweils ein Zylinderding (wie auch immer das hieß). (Bild zeigen). Das Zylinder ist für die </a:t>
            </a:r>
            <a:r>
              <a:rPr lang="de-DE" baseline="0" dirty="0" err="1" smtClean="0"/>
              <a:t>fokussierung</a:t>
            </a:r>
            <a:r>
              <a:rPr lang="de-DE" baseline="0" dirty="0" smtClean="0"/>
              <a:t> der LEDs zuständig, damit der Abstrahlwinkel etwas reduziert wird und perfekt die Hand ausleuchtet. Die Platte besteht aus Aluminium für Wärmetransport.</a:t>
            </a:r>
          </a:p>
          <a:p>
            <a:endParaRPr lang="de-DE" baseline="0" dirty="0" smtClean="0"/>
          </a:p>
          <a:p>
            <a:r>
              <a:rPr lang="de-DE" baseline="0" dirty="0" smtClean="0"/>
              <a:t>Die obere Stage besitzt dann die vier </a:t>
            </a:r>
            <a:r>
              <a:rPr lang="de-DE" baseline="0" dirty="0" err="1" smtClean="0"/>
              <a:t>Photodioden</a:t>
            </a:r>
            <a:r>
              <a:rPr lang="de-DE" baseline="0" dirty="0" smtClean="0"/>
              <a:t> (Bild  zeigen). </a:t>
            </a:r>
          </a:p>
          <a:p>
            <a:endParaRPr lang="de-DE" baseline="0" dirty="0" smtClean="0"/>
          </a:p>
          <a:p>
            <a:r>
              <a:rPr lang="de-DE" baseline="0" dirty="0" smtClean="0"/>
              <a:t>Der Rest besteht aus umweltfreundlichen PLA-Kunststoff </a:t>
            </a:r>
            <a:r>
              <a:rPr lang="de-DE" baseline="0" dirty="0" err="1" smtClean="0"/>
              <a:t>xD</a:t>
            </a:r>
            <a:endParaRPr lang="de-DE" baseline="0" dirty="0" smtClean="0"/>
          </a:p>
          <a:p>
            <a:endParaRPr lang="de-DE" baseline="0" dirty="0" smtClean="0"/>
          </a:p>
          <a:p>
            <a:r>
              <a:rPr lang="de-DE" baseline="0" dirty="0" smtClean="0"/>
              <a:t>-- Alternativ könnte man da auch für alles eine </a:t>
            </a:r>
            <a:r>
              <a:rPr lang="de-DE" baseline="0" dirty="0" err="1" smtClean="0"/>
              <a:t>animation</a:t>
            </a:r>
            <a:r>
              <a:rPr lang="de-DE" baseline="0" dirty="0" smtClean="0"/>
              <a:t> machen. Stelle ich mir so vor: Anfangs dreht sich der </a:t>
            </a:r>
            <a:r>
              <a:rPr lang="de-DE" baseline="0" dirty="0" err="1" smtClean="0"/>
              <a:t>Oktokommander</a:t>
            </a:r>
            <a:r>
              <a:rPr lang="de-DE" baseline="0" dirty="0" smtClean="0"/>
              <a:t> einfach um sich selbst. Danach geht es ins Explosionsbild auf. Dann wird jede Stage „rausgezogen“ und vergrößert gezeigt (teile die erwähnt werden bestenfalls dann noch in rot umrahmt). Ganz zum Schluss geht das gesamte Ding wieder zu, während wir sagen wie schön umweltfreundlich das ist. --</a:t>
            </a:r>
            <a:endParaRPr lang="de-DE" dirty="0" smtClean="0"/>
          </a:p>
          <a:p>
            <a:endParaRPr lang="de-DE" dirty="0"/>
          </a:p>
        </p:txBody>
      </p:sp>
      <p:sp>
        <p:nvSpPr>
          <p:cNvPr id="4" name="Foliennummernplatzhalt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de-DE" sz="1000" b="0" i="0" u="none" strike="noStrike" cap="none" smtClean="0">
                <a:solidFill>
                  <a:schemeClr val="dk1"/>
                </a:solidFill>
                <a:latin typeface="Arial"/>
                <a:ea typeface="Arial"/>
                <a:cs typeface="Arial"/>
                <a:sym typeface="Arial"/>
              </a:rPr>
              <a:pPr marL="0" marR="0" lvl="0" indent="0" algn="r" rtl="0">
                <a:spcBef>
                  <a:spcPts val="0"/>
                </a:spcBef>
                <a:spcAft>
                  <a:spcPts val="0"/>
                </a:spcAft>
                <a:buNone/>
              </a:pPr>
              <a:t>5</a:t>
            </a:fld>
            <a:endParaRPr lang="de-DE" sz="10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xmlns="" val="12794041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Das hier</a:t>
            </a:r>
            <a:r>
              <a:rPr lang="de-DE" baseline="0" dirty="0" smtClean="0"/>
              <a:t> abgebildete Bauteils ist das </a:t>
            </a:r>
            <a:r>
              <a:rPr lang="de-DE" dirty="0" smtClean="0"/>
              <a:t>Detektormodul (Bild</a:t>
            </a:r>
            <a:r>
              <a:rPr lang="de-DE" baseline="0" dirty="0" smtClean="0"/>
              <a:t> von geschlossener Box).  Dieser besitzt außen lediglich vier </a:t>
            </a:r>
            <a:r>
              <a:rPr lang="de-DE" baseline="0" dirty="0" err="1" smtClean="0"/>
              <a:t>Photodioden</a:t>
            </a:r>
            <a:r>
              <a:rPr lang="de-DE" baseline="0" dirty="0" smtClean="0"/>
              <a:t>. </a:t>
            </a:r>
          </a:p>
          <a:p>
            <a:endParaRPr lang="de-DE" baseline="0" dirty="0" smtClean="0"/>
          </a:p>
          <a:p>
            <a:r>
              <a:rPr lang="de-DE" baseline="0" dirty="0" smtClean="0"/>
              <a:t>Innen besteht das Detektormodul nur aus zwei Stages (Explosionsbild). </a:t>
            </a:r>
          </a:p>
          <a:p>
            <a:endParaRPr lang="de-DE" baseline="0" dirty="0" smtClean="0"/>
          </a:p>
          <a:p>
            <a:r>
              <a:rPr lang="de-DE" baseline="0" dirty="0" smtClean="0"/>
              <a:t>Die unterste Stage besteht aus einem I2C AD-Wandler mit der dazugehörigen Verstärkerschaltung während auf der oberen Stage vier </a:t>
            </a:r>
            <a:r>
              <a:rPr lang="de-DE" baseline="0" dirty="0" err="1" smtClean="0"/>
              <a:t>Photodioden</a:t>
            </a:r>
            <a:r>
              <a:rPr lang="de-DE" baseline="0" dirty="0" smtClean="0"/>
              <a:t> </a:t>
            </a:r>
            <a:r>
              <a:rPr lang="de-DE" baseline="0" dirty="0" err="1" smtClean="0"/>
              <a:t>plaziert</a:t>
            </a:r>
            <a:r>
              <a:rPr lang="de-DE" baseline="0" dirty="0" smtClean="0"/>
              <a:t> sind. (Beide Bilder </a:t>
            </a:r>
            <a:r>
              <a:rPr lang="de-DE" baseline="0" dirty="0" err="1" smtClean="0"/>
              <a:t>aufeinmal</a:t>
            </a:r>
            <a:r>
              <a:rPr lang="de-DE" baseline="0" dirty="0" smtClean="0"/>
              <a:t> zeigen, alternativ auch hier kurzes Video).</a:t>
            </a:r>
          </a:p>
          <a:p>
            <a:endParaRPr lang="de-DE" baseline="0" dirty="0" smtClean="0"/>
          </a:p>
          <a:p>
            <a:r>
              <a:rPr lang="de-DE" baseline="0" dirty="0" smtClean="0"/>
              <a:t>Die Größe der Boxen können natürlich nach belieben vergrößert aber auch verkleinert werden. Da wir daran interessiert waren die Hand etwa 20cm von der Platte entfernt zu halten und Handneigungen gut zu detektieren, haben wir die Detektormodule relativ groß ausgelegt. Dadurch können Strahlreflexionen besser detektiert werden. </a:t>
            </a:r>
          </a:p>
          <a:p>
            <a:endParaRPr lang="de-DE" baseline="0" dirty="0" smtClean="0"/>
          </a:p>
          <a:p>
            <a:r>
              <a:rPr lang="de-DE" baseline="0" dirty="0" smtClean="0"/>
              <a:t>Im Folgenden möchten wir etwas näher auf die Software eingehen, welche für die Gestenerkennung zuständig ist. </a:t>
            </a:r>
          </a:p>
        </p:txBody>
      </p:sp>
      <p:sp>
        <p:nvSpPr>
          <p:cNvPr id="4" name="Foliennummernplatzhalt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de-DE" sz="1000" b="0" i="0" u="none" strike="noStrike" cap="none" smtClean="0">
                <a:solidFill>
                  <a:schemeClr val="dk1"/>
                </a:solidFill>
                <a:latin typeface="Arial"/>
                <a:ea typeface="Arial"/>
                <a:cs typeface="Arial"/>
                <a:sym typeface="Arial"/>
              </a:rPr>
              <a:pPr marL="0" marR="0" lvl="0" indent="0" algn="r" rtl="0">
                <a:spcBef>
                  <a:spcPts val="0"/>
                </a:spcBef>
                <a:spcAft>
                  <a:spcPts val="0"/>
                </a:spcAft>
                <a:buNone/>
              </a:pPr>
              <a:t>6</a:t>
            </a:fld>
            <a:endParaRPr lang="de-DE" sz="10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xmlns="" val="34873520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Die Software besteht aus zwei verschiedenen</a:t>
            </a:r>
            <a:r>
              <a:rPr lang="de-DE" baseline="0" dirty="0" smtClean="0"/>
              <a:t> Phasen, einer Anlernphase und einem Live Betrieb. </a:t>
            </a:r>
          </a:p>
          <a:p>
            <a:r>
              <a:rPr lang="de-DE" baseline="0" dirty="0" smtClean="0"/>
              <a:t>In der Anlernphase wird das System einmalig antrainiert. Dabei kann das System individuell auf den Nutzer angepasst werden. Dafür werden verschiedene Trainingsdaten aufgenommen und durch die dazugehörige Geste </a:t>
            </a:r>
            <a:r>
              <a:rPr lang="de-DE" baseline="0" dirty="0" err="1" smtClean="0"/>
              <a:t>gelabelt</a:t>
            </a:r>
            <a:r>
              <a:rPr lang="de-DE" baseline="0" dirty="0" smtClean="0"/>
              <a:t>. </a:t>
            </a:r>
          </a:p>
          <a:p>
            <a:r>
              <a:rPr lang="de-DE" baseline="0" dirty="0" smtClean="0"/>
              <a:t>Später kann diese Anlernphase auch durch einen Sensorhandschuh weiter verfeinert werden. Dabei wertet man sowohl die Daten des Sensorhandschuhs als auch die der </a:t>
            </a:r>
            <a:r>
              <a:rPr lang="de-DE" baseline="0" dirty="0" err="1" smtClean="0"/>
              <a:t>Photodioden</a:t>
            </a:r>
            <a:r>
              <a:rPr lang="de-DE" baseline="0" dirty="0" smtClean="0"/>
              <a:t> aus und kann damit automatisch Reflexionsmuster und Handstellung miteinander koppeln. </a:t>
            </a:r>
          </a:p>
          <a:p>
            <a:r>
              <a:rPr lang="de-DE" baseline="0" dirty="0" smtClean="0"/>
              <a:t>Einen Prototypen des Sensorhandschuhs wurde von uns auch bereits fertiggestellt. </a:t>
            </a:r>
          </a:p>
          <a:p>
            <a:endParaRPr lang="de-DE" baseline="0" dirty="0" smtClean="0"/>
          </a:p>
          <a:p>
            <a:r>
              <a:rPr lang="de-DE" baseline="0" dirty="0" smtClean="0"/>
              <a:t>Nachdem das Modell trainiert wurde kann es auch ohne Sensorhandschuh in Betrieb genommen werden. </a:t>
            </a:r>
            <a:endParaRPr lang="de-DE" dirty="0"/>
          </a:p>
        </p:txBody>
      </p:sp>
      <p:sp>
        <p:nvSpPr>
          <p:cNvPr id="4" name="Foliennummernplatzhalt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de-DE" sz="1000" b="0" i="0" u="none" strike="noStrike" cap="none" smtClean="0">
                <a:solidFill>
                  <a:schemeClr val="dk1"/>
                </a:solidFill>
                <a:latin typeface="Arial"/>
                <a:ea typeface="Arial"/>
                <a:cs typeface="Arial"/>
                <a:sym typeface="Arial"/>
              </a:rPr>
              <a:pPr marL="0" marR="0" lvl="0" indent="0" algn="r" rtl="0">
                <a:spcBef>
                  <a:spcPts val="0"/>
                </a:spcBef>
                <a:spcAft>
                  <a:spcPts val="0"/>
                </a:spcAft>
                <a:buNone/>
              </a:pPr>
              <a:t>7</a:t>
            </a:fld>
            <a:endParaRPr lang="de-DE" sz="10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xmlns="" val="19606329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In der </a:t>
            </a:r>
            <a:r>
              <a:rPr lang="de-DE" dirty="0" err="1" smtClean="0"/>
              <a:t>Betriebphase</a:t>
            </a:r>
            <a:r>
              <a:rPr lang="de-DE" dirty="0" smtClean="0"/>
              <a:t> wird</a:t>
            </a:r>
            <a:r>
              <a:rPr lang="de-DE" baseline="0" dirty="0" smtClean="0"/>
              <a:t> das zuvor angelernte Modell benutzt, um die Reflexionsmuster </a:t>
            </a:r>
            <a:r>
              <a:rPr lang="de-DE" baseline="0" dirty="0" err="1" smtClean="0"/>
              <a:t>auszuwerden</a:t>
            </a:r>
            <a:r>
              <a:rPr lang="de-DE" baseline="0" dirty="0" smtClean="0"/>
              <a:t> und dadurch eine Geste zu bestimmen. </a:t>
            </a:r>
          </a:p>
          <a:p>
            <a:endParaRPr lang="de-DE" baseline="0" dirty="0" smtClean="0"/>
          </a:p>
          <a:p>
            <a:r>
              <a:rPr lang="de-DE" baseline="0" dirty="0" smtClean="0"/>
              <a:t>-- Gelaber von Daniel, was auch immer er erzählen will –</a:t>
            </a:r>
          </a:p>
          <a:p>
            <a:endParaRPr lang="de-DE" baseline="0" dirty="0" smtClean="0"/>
          </a:p>
          <a:p>
            <a:r>
              <a:rPr lang="de-DE" baseline="0" dirty="0" smtClean="0"/>
              <a:t>Dadurch wird ein beliebiges Endgerät gesteuert. </a:t>
            </a:r>
            <a:endParaRPr lang="de-DE" dirty="0"/>
          </a:p>
        </p:txBody>
      </p:sp>
      <p:sp>
        <p:nvSpPr>
          <p:cNvPr id="4" name="Foliennummernplatzhalt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de-DE" sz="1000" b="0" i="0" u="none" strike="noStrike" cap="none" smtClean="0">
                <a:solidFill>
                  <a:schemeClr val="dk1"/>
                </a:solidFill>
                <a:latin typeface="Arial"/>
                <a:ea typeface="Arial"/>
                <a:cs typeface="Arial"/>
                <a:sym typeface="Arial"/>
              </a:rPr>
              <a:pPr marL="0" marR="0" lvl="0" indent="0" algn="r" rtl="0">
                <a:spcBef>
                  <a:spcPts val="0"/>
                </a:spcBef>
                <a:spcAft>
                  <a:spcPts val="0"/>
                </a:spcAft>
                <a:buNone/>
              </a:pPr>
              <a:t>8</a:t>
            </a:fld>
            <a:endParaRPr lang="de-DE" sz="10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xmlns="" val="7272536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de-DE" sz="1000" b="0" i="0" u="none" strike="noStrike" cap="none" smtClean="0">
                <a:solidFill>
                  <a:schemeClr val="dk1"/>
                </a:solidFill>
                <a:latin typeface="Arial"/>
                <a:ea typeface="Arial"/>
                <a:cs typeface="Arial"/>
                <a:sym typeface="Arial"/>
              </a:rPr>
              <a:pPr marL="0" marR="0" lvl="0" indent="0" algn="r" rtl="0">
                <a:spcBef>
                  <a:spcPts val="0"/>
                </a:spcBef>
                <a:spcAft>
                  <a:spcPts val="0"/>
                </a:spcAft>
                <a:buNone/>
              </a:pPr>
              <a:t>9</a:t>
            </a:fld>
            <a:endParaRPr lang="de-DE" sz="10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xmlns="" val="11300707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de-DE" sz="1000" b="0" i="0" u="none" strike="noStrike" cap="none" smtClean="0">
                <a:solidFill>
                  <a:schemeClr val="dk1"/>
                </a:solidFill>
                <a:latin typeface="Arial"/>
                <a:ea typeface="Arial"/>
                <a:cs typeface="Arial"/>
                <a:sym typeface="Arial"/>
              </a:rPr>
              <a:pPr marL="0" marR="0" lvl="0" indent="0" algn="r" rtl="0">
                <a:spcBef>
                  <a:spcPts val="0"/>
                </a:spcBef>
                <a:spcAft>
                  <a:spcPts val="0"/>
                </a:spcAft>
                <a:buNone/>
              </a:pPr>
              <a:t>10</a:t>
            </a:fld>
            <a:endParaRPr lang="de-DE" sz="10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xmlns="" val="183710478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el_1/3 Foto">
  <p:cSld name="Titel_1/3 Foto">
    <p:spTree>
      <p:nvGrpSpPr>
        <p:cNvPr id="1" name="Shape 23"/>
        <p:cNvGrpSpPr/>
        <p:nvPr/>
      </p:nvGrpSpPr>
      <p:grpSpPr>
        <a:xfrm>
          <a:off x="0" y="0"/>
          <a:ext cx="0" cy="0"/>
          <a:chOff x="0" y="0"/>
          <a:chExt cx="0" cy="0"/>
        </a:xfrm>
      </p:grpSpPr>
      <p:pic>
        <p:nvPicPr>
          <p:cNvPr id="24" name="Shape 24"/>
          <p:cNvPicPr preferRelativeResize="0"/>
          <p:nvPr/>
        </p:nvPicPr>
        <p:blipFill rotWithShape="1">
          <a:blip r:embed="rId2" cstate="email">
            <a:alphaModFix/>
          </a:blip>
          <a:srcRect/>
          <a:stretch/>
        </p:blipFill>
        <p:spPr>
          <a:xfrm>
            <a:off x="0" y="1588"/>
            <a:ext cx="12192000" cy="2298700"/>
          </a:xfrm>
          <a:prstGeom prst="rect">
            <a:avLst/>
          </a:prstGeom>
          <a:noFill/>
          <a:ln>
            <a:noFill/>
          </a:ln>
        </p:spPr>
      </p:pic>
      <p:sp>
        <p:nvSpPr>
          <p:cNvPr id="25" name="Shape 25"/>
          <p:cNvSpPr txBox="1"/>
          <p:nvPr/>
        </p:nvSpPr>
        <p:spPr>
          <a:xfrm>
            <a:off x="-1703388" y="495300"/>
            <a:ext cx="1439863" cy="1477963"/>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de-DE" sz="1000" b="1" i="0" u="none" strike="noStrike" cap="none">
                <a:solidFill>
                  <a:schemeClr val="dk1"/>
                </a:solidFill>
                <a:latin typeface="Arial"/>
                <a:ea typeface="Arial"/>
                <a:cs typeface="Arial"/>
                <a:sym typeface="Arial"/>
              </a:rPr>
              <a:t>Bild zuschneiden unter:</a:t>
            </a:r>
            <a:endParaRPr/>
          </a:p>
          <a:p>
            <a:pPr marL="171450" marR="0" lvl="0" indent="-171450" algn="l" rtl="0">
              <a:spcBef>
                <a:spcPts val="0"/>
              </a:spcBef>
              <a:spcAft>
                <a:spcPts val="0"/>
              </a:spcAft>
              <a:buClr>
                <a:schemeClr val="dk1"/>
              </a:buClr>
              <a:buSzPts val="1000"/>
              <a:buFont typeface="Arial"/>
              <a:buChar char="-"/>
            </a:pPr>
            <a:r>
              <a:rPr lang="de-DE" sz="1000" b="0" i="0" u="none" strike="noStrike" cap="none">
                <a:solidFill>
                  <a:schemeClr val="dk1"/>
                </a:solidFill>
                <a:latin typeface="Arial"/>
                <a:ea typeface="Arial"/>
                <a:cs typeface="Arial"/>
                <a:sym typeface="Arial"/>
              </a:rPr>
              <a:t>Format</a:t>
            </a:r>
            <a:endParaRPr/>
          </a:p>
          <a:p>
            <a:pPr marL="171450" marR="0" lvl="0" indent="-171450" algn="l" rtl="0">
              <a:spcBef>
                <a:spcPts val="0"/>
              </a:spcBef>
              <a:spcAft>
                <a:spcPts val="0"/>
              </a:spcAft>
              <a:buClr>
                <a:schemeClr val="dk1"/>
              </a:buClr>
              <a:buSzPts val="1000"/>
              <a:buFont typeface="Arial"/>
              <a:buChar char="-"/>
            </a:pPr>
            <a:r>
              <a:rPr lang="de-DE" sz="1000" b="0" i="0" u="none" strike="noStrike" cap="none">
                <a:solidFill>
                  <a:schemeClr val="dk1"/>
                </a:solidFill>
                <a:latin typeface="Arial"/>
                <a:ea typeface="Arial"/>
                <a:cs typeface="Arial"/>
                <a:sym typeface="Arial"/>
              </a:rPr>
              <a:t>Zuschneiden</a:t>
            </a:r>
            <a:endParaRPr/>
          </a:p>
          <a:p>
            <a:pPr marL="171450" marR="0" lvl="0" indent="-171450" algn="l" rtl="0">
              <a:spcBef>
                <a:spcPts val="0"/>
              </a:spcBef>
              <a:spcAft>
                <a:spcPts val="0"/>
              </a:spcAft>
              <a:buClr>
                <a:schemeClr val="dk1"/>
              </a:buClr>
              <a:buSzPts val="1000"/>
              <a:buFont typeface="Arial"/>
              <a:buChar char="-"/>
            </a:pPr>
            <a:r>
              <a:rPr lang="de-DE" sz="1000" b="0" i="0" u="none" strike="noStrike" cap="none">
                <a:solidFill>
                  <a:schemeClr val="dk1"/>
                </a:solidFill>
                <a:latin typeface="Arial"/>
                <a:ea typeface="Arial"/>
                <a:cs typeface="Arial"/>
                <a:sym typeface="Arial"/>
              </a:rPr>
              <a:t>Zuschneidewerkzeug horizontal bis zur ersten oder zweiten Linie ziehen</a:t>
            </a:r>
            <a:endParaRPr/>
          </a:p>
        </p:txBody>
      </p:sp>
      <p:sp>
        <p:nvSpPr>
          <p:cNvPr id="26" name="Shape 26"/>
          <p:cNvSpPr txBox="1">
            <a:spLocks noGrp="1"/>
          </p:cNvSpPr>
          <p:nvPr>
            <p:ph type="ctrTitle"/>
          </p:nvPr>
        </p:nvSpPr>
        <p:spPr>
          <a:xfrm>
            <a:off x="384000" y="2487600"/>
            <a:ext cx="11484000" cy="540000"/>
          </a:xfrm>
          <a:prstGeom prst="rect">
            <a:avLst/>
          </a:prstGeom>
          <a:noFill/>
          <a:ln>
            <a:noFill/>
          </a:ln>
        </p:spPr>
        <p:txBody>
          <a:bodyPr spcFirstLastPara="1" wrap="square" lIns="91425" tIns="91425" rIns="91425" bIns="91425" anchor="t" anchorCtr="0"/>
          <a:lstStyle>
            <a:lvl1pPr marR="0" lvl="0" algn="l" rtl="0">
              <a:lnSpc>
                <a:spcPct val="90000"/>
              </a:lnSpc>
              <a:spcBef>
                <a:spcPts val="0"/>
              </a:spcBef>
              <a:spcAft>
                <a:spcPts val="0"/>
              </a:spcAft>
              <a:buSzPts val="1400"/>
              <a:buNone/>
              <a:defRPr sz="3200" b="1" i="0" u="none" strike="noStrike" cap="none">
                <a:solidFill>
                  <a:schemeClr val="dk2"/>
                </a:solidFill>
                <a:latin typeface="Arial"/>
                <a:ea typeface="Arial"/>
                <a:cs typeface="Arial"/>
                <a:sym typeface="Arial"/>
              </a:defRPr>
            </a:lvl1pPr>
            <a:lvl2pPr marR="0" lvl="1" algn="l" rtl="0">
              <a:lnSpc>
                <a:spcPct val="90000"/>
              </a:lnSpc>
              <a:spcBef>
                <a:spcPts val="0"/>
              </a:spcBef>
              <a:spcAft>
                <a:spcPts val="0"/>
              </a:spcAft>
              <a:buSzPts val="1400"/>
              <a:buNone/>
              <a:defRPr sz="4400" b="0" i="0" u="none" strike="noStrike" cap="none">
                <a:solidFill>
                  <a:schemeClr val="dk1"/>
                </a:solidFill>
                <a:latin typeface="Arial"/>
                <a:ea typeface="Arial"/>
                <a:cs typeface="Arial"/>
                <a:sym typeface="Arial"/>
              </a:defRPr>
            </a:lvl2pPr>
            <a:lvl3pPr marR="0" lvl="2" algn="l" rtl="0">
              <a:lnSpc>
                <a:spcPct val="90000"/>
              </a:lnSpc>
              <a:spcBef>
                <a:spcPts val="0"/>
              </a:spcBef>
              <a:spcAft>
                <a:spcPts val="0"/>
              </a:spcAft>
              <a:buSzPts val="1400"/>
              <a:buNone/>
              <a:defRPr sz="4400" b="0" i="0" u="none" strike="noStrike" cap="none">
                <a:solidFill>
                  <a:schemeClr val="dk1"/>
                </a:solidFill>
                <a:latin typeface="Arial"/>
                <a:ea typeface="Arial"/>
                <a:cs typeface="Arial"/>
                <a:sym typeface="Arial"/>
              </a:defRPr>
            </a:lvl3pPr>
            <a:lvl4pPr marR="0" lvl="3" algn="l" rtl="0">
              <a:lnSpc>
                <a:spcPct val="90000"/>
              </a:lnSpc>
              <a:spcBef>
                <a:spcPts val="0"/>
              </a:spcBef>
              <a:spcAft>
                <a:spcPts val="0"/>
              </a:spcAft>
              <a:buSzPts val="1400"/>
              <a:buNone/>
              <a:defRPr sz="4400" b="0" i="0" u="none" strike="noStrike" cap="none">
                <a:solidFill>
                  <a:schemeClr val="dk1"/>
                </a:solidFill>
                <a:latin typeface="Arial"/>
                <a:ea typeface="Arial"/>
                <a:cs typeface="Arial"/>
                <a:sym typeface="Arial"/>
              </a:defRPr>
            </a:lvl4pPr>
            <a:lvl5pPr marR="0" lvl="4" algn="l" rtl="0">
              <a:lnSpc>
                <a:spcPct val="90000"/>
              </a:lnSpc>
              <a:spcBef>
                <a:spcPts val="0"/>
              </a:spcBef>
              <a:spcAft>
                <a:spcPts val="0"/>
              </a:spcAft>
              <a:buSzPts val="1400"/>
              <a:buNone/>
              <a:defRPr sz="4400" b="0" i="0" u="none" strike="noStrike" cap="none">
                <a:solidFill>
                  <a:schemeClr val="dk1"/>
                </a:solidFill>
                <a:latin typeface="Arial"/>
                <a:ea typeface="Arial"/>
                <a:cs typeface="Arial"/>
                <a:sym typeface="Arial"/>
              </a:defRPr>
            </a:lvl5pPr>
            <a:lvl6pPr marR="0" lvl="5" algn="l" rtl="0">
              <a:lnSpc>
                <a:spcPct val="90000"/>
              </a:lnSpc>
              <a:spcBef>
                <a:spcPts val="0"/>
              </a:spcBef>
              <a:spcAft>
                <a:spcPts val="0"/>
              </a:spcAft>
              <a:buSzPts val="1400"/>
              <a:buNone/>
              <a:defRPr sz="4400" b="0" i="0" u="none" strike="noStrike" cap="none">
                <a:solidFill>
                  <a:schemeClr val="dk1"/>
                </a:solidFill>
                <a:latin typeface="Arial"/>
                <a:ea typeface="Arial"/>
                <a:cs typeface="Arial"/>
                <a:sym typeface="Arial"/>
              </a:defRPr>
            </a:lvl6pPr>
            <a:lvl7pPr marR="0" lvl="6" algn="l" rtl="0">
              <a:lnSpc>
                <a:spcPct val="90000"/>
              </a:lnSpc>
              <a:spcBef>
                <a:spcPts val="0"/>
              </a:spcBef>
              <a:spcAft>
                <a:spcPts val="0"/>
              </a:spcAft>
              <a:buSzPts val="1400"/>
              <a:buNone/>
              <a:defRPr sz="4400" b="0" i="0" u="none" strike="noStrike" cap="none">
                <a:solidFill>
                  <a:schemeClr val="dk1"/>
                </a:solidFill>
                <a:latin typeface="Arial"/>
                <a:ea typeface="Arial"/>
                <a:cs typeface="Arial"/>
                <a:sym typeface="Arial"/>
              </a:defRPr>
            </a:lvl7pPr>
            <a:lvl8pPr marR="0" lvl="7" algn="l" rtl="0">
              <a:lnSpc>
                <a:spcPct val="90000"/>
              </a:lnSpc>
              <a:spcBef>
                <a:spcPts val="0"/>
              </a:spcBef>
              <a:spcAft>
                <a:spcPts val="0"/>
              </a:spcAft>
              <a:buSzPts val="1400"/>
              <a:buNone/>
              <a:defRPr sz="4400" b="0" i="0" u="none" strike="noStrike" cap="none">
                <a:solidFill>
                  <a:schemeClr val="dk1"/>
                </a:solidFill>
                <a:latin typeface="Arial"/>
                <a:ea typeface="Arial"/>
                <a:cs typeface="Arial"/>
                <a:sym typeface="Arial"/>
              </a:defRPr>
            </a:lvl8pPr>
            <a:lvl9pPr marR="0" lvl="8" algn="l" rtl="0">
              <a:lnSpc>
                <a:spcPct val="90000"/>
              </a:lnSpc>
              <a:spcBef>
                <a:spcPts val="0"/>
              </a:spcBef>
              <a:spcAft>
                <a:spcPts val="0"/>
              </a:spcAft>
              <a:buSzPts val="1400"/>
              <a:buNone/>
              <a:defRPr sz="4400" b="0" i="0" u="none" strike="noStrike" cap="none">
                <a:solidFill>
                  <a:schemeClr val="dk1"/>
                </a:solidFill>
                <a:latin typeface="Arial"/>
                <a:ea typeface="Arial"/>
                <a:cs typeface="Arial"/>
                <a:sym typeface="Arial"/>
              </a:defRPr>
            </a:lvl9pPr>
          </a:lstStyle>
          <a:p>
            <a:endParaRPr/>
          </a:p>
        </p:txBody>
      </p:sp>
      <p:sp>
        <p:nvSpPr>
          <p:cNvPr id="27" name="Shape 27"/>
          <p:cNvSpPr txBox="1">
            <a:spLocks noGrp="1"/>
          </p:cNvSpPr>
          <p:nvPr>
            <p:ph type="subTitle" idx="1"/>
          </p:nvPr>
        </p:nvSpPr>
        <p:spPr>
          <a:xfrm>
            <a:off x="384000" y="2980800"/>
            <a:ext cx="11484000" cy="1655762"/>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2"/>
              </a:buClr>
              <a:buSzPts val="2000"/>
              <a:buFont typeface="Arial"/>
              <a:buNone/>
              <a:defRPr sz="2000" b="0" i="0" u="none" strike="noStrike" cap="none">
                <a:solidFill>
                  <a:schemeClr val="dk1"/>
                </a:solidFill>
                <a:latin typeface="Arial"/>
                <a:ea typeface="Arial"/>
                <a:cs typeface="Arial"/>
                <a:sym typeface="Arial"/>
              </a:defRPr>
            </a:lvl1pPr>
            <a:lvl2pPr marR="0" lvl="1" algn="ctr" rtl="0">
              <a:spcBef>
                <a:spcPts val="0"/>
              </a:spcBef>
              <a:spcAft>
                <a:spcPts val="0"/>
              </a:spcAft>
              <a:buClr>
                <a:schemeClr val="dk2"/>
              </a:buClr>
              <a:buSzPts val="2000"/>
              <a:buFont typeface="Noto Sans Symbols"/>
              <a:buNone/>
              <a:defRPr sz="2000" b="0" i="0" u="none" strike="noStrike" cap="none">
                <a:solidFill>
                  <a:schemeClr val="dk1"/>
                </a:solidFill>
                <a:latin typeface="Arial"/>
                <a:ea typeface="Arial"/>
                <a:cs typeface="Arial"/>
                <a:sym typeface="Arial"/>
              </a:defRPr>
            </a:lvl2pPr>
            <a:lvl3pPr marR="0" lvl="2" algn="ctr" rtl="0">
              <a:spcBef>
                <a:spcPts val="0"/>
              </a:spcBef>
              <a:spcAft>
                <a:spcPts val="0"/>
              </a:spcAft>
              <a:buClr>
                <a:schemeClr val="dk2"/>
              </a:buClr>
              <a:buSzPts val="1440"/>
              <a:buFont typeface="Noto Sans Symbols"/>
              <a:buNone/>
              <a:defRPr sz="1800" b="0" i="0" u="none" strike="noStrike" cap="none">
                <a:solidFill>
                  <a:schemeClr val="dk1"/>
                </a:solidFill>
                <a:latin typeface="Arial"/>
                <a:ea typeface="Arial"/>
                <a:cs typeface="Arial"/>
                <a:sym typeface="Arial"/>
              </a:defRPr>
            </a:lvl3pPr>
            <a:lvl4pPr marR="0" lvl="3" algn="ctr" rtl="0">
              <a:spcBef>
                <a:spcPts val="0"/>
              </a:spcBef>
              <a:spcAft>
                <a:spcPts val="0"/>
              </a:spcAft>
              <a:buClr>
                <a:schemeClr val="dk2"/>
              </a:buClr>
              <a:buSzPts val="1600"/>
              <a:buFont typeface="Arial"/>
              <a:buNone/>
              <a:defRPr sz="1600" b="0" i="0" u="none" strike="noStrike" cap="none">
                <a:solidFill>
                  <a:schemeClr val="dk1"/>
                </a:solidFill>
                <a:latin typeface="Arial"/>
                <a:ea typeface="Arial"/>
                <a:cs typeface="Arial"/>
                <a:sym typeface="Arial"/>
              </a:defRPr>
            </a:lvl4pPr>
            <a:lvl5pPr marR="0" lvl="4" algn="ctr" rtl="0">
              <a:lnSpc>
                <a:spcPct val="90000"/>
              </a:lnSpc>
              <a:spcBef>
                <a:spcPts val="0"/>
              </a:spcBef>
              <a:spcAft>
                <a:spcPts val="0"/>
              </a:spcAft>
              <a:buClr>
                <a:schemeClr val="dk2"/>
              </a:buClr>
              <a:buSzPts val="1600"/>
              <a:buFont typeface="Arial"/>
              <a:buNone/>
              <a:defRPr sz="1600" b="0" i="0" u="none" strike="noStrike" cap="none">
                <a:solidFill>
                  <a:schemeClr val="dk1"/>
                </a:solidFill>
                <a:latin typeface="Arial"/>
                <a:ea typeface="Arial"/>
                <a:cs typeface="Arial"/>
                <a:sym typeface="Arial"/>
              </a:defRPr>
            </a:lvl5pPr>
            <a:lvl6pPr marR="0" lvl="5"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6pPr>
            <a:lvl7pPr marR="0" lvl="6"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7pPr>
            <a:lvl8pPr marR="0" lvl="7"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8pPr>
            <a:lvl9pPr marR="0" lvl="8"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9pPr>
          </a:lstStyle>
          <a:p>
            <a:endParaRPr/>
          </a:p>
        </p:txBody>
      </p:sp>
      <p:pic>
        <p:nvPicPr>
          <p:cNvPr id="28" name="Shape 28"/>
          <p:cNvPicPr preferRelativeResize="0"/>
          <p:nvPr/>
        </p:nvPicPr>
        <p:blipFill rotWithShape="1">
          <a:blip r:embed="rId3" cstate="email">
            <a:alphaModFix/>
          </a:blip>
          <a:srcRect/>
          <a:stretch/>
        </p:blipFill>
        <p:spPr>
          <a:xfrm>
            <a:off x="6998400" y="6249600"/>
            <a:ext cx="1517215" cy="414000"/>
          </a:xfrm>
          <a:prstGeom prst="rect">
            <a:avLst/>
          </a:prstGeom>
          <a:noFill/>
          <a:ln>
            <a:noFill/>
          </a:ln>
        </p:spPr>
      </p:pic>
      <p:pic>
        <p:nvPicPr>
          <p:cNvPr id="29" name="Shape 29"/>
          <p:cNvPicPr preferRelativeResize="0"/>
          <p:nvPr/>
        </p:nvPicPr>
        <p:blipFill rotWithShape="1">
          <a:blip r:embed="rId4" cstate="email">
            <a:alphaModFix/>
          </a:blip>
          <a:srcRect/>
          <a:stretch/>
        </p:blipFill>
        <p:spPr>
          <a:xfrm>
            <a:off x="8798400" y="6044400"/>
            <a:ext cx="3179066" cy="813600"/>
          </a:xfrm>
          <a:prstGeom prst="rect">
            <a:avLst/>
          </a:prstGeom>
          <a:noFill/>
          <a:ln>
            <a:noFill/>
          </a:ln>
        </p:spPr>
      </p:pic>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Inhalt_Aufzählung" userDrawn="1">
  <p:cSld name="Inhalt_Aufzählung">
    <p:spTree>
      <p:nvGrpSpPr>
        <p:cNvPr id="1" name="Shape 49"/>
        <p:cNvGrpSpPr/>
        <p:nvPr/>
      </p:nvGrpSpPr>
      <p:grpSpPr>
        <a:xfrm>
          <a:off x="0" y="0"/>
          <a:ext cx="0" cy="0"/>
          <a:chOff x="0" y="0"/>
          <a:chExt cx="0" cy="0"/>
        </a:xfrm>
      </p:grpSpPr>
      <p:sp>
        <p:nvSpPr>
          <p:cNvPr id="50" name="Shape 50"/>
          <p:cNvSpPr txBox="1">
            <a:spLocks noGrp="1"/>
          </p:cNvSpPr>
          <p:nvPr>
            <p:ph type="body" idx="1"/>
          </p:nvPr>
        </p:nvSpPr>
        <p:spPr>
          <a:xfrm>
            <a:off x="373038" y="1684800"/>
            <a:ext cx="11484000" cy="3193200"/>
          </a:xfrm>
          <a:prstGeom prst="rect">
            <a:avLst/>
          </a:prstGeom>
          <a:noFill/>
          <a:ln>
            <a:noFill/>
          </a:ln>
        </p:spPr>
        <p:txBody>
          <a:bodyPr spcFirstLastPara="1" wrap="square" lIns="91425" tIns="91425" rIns="91425" bIns="91425" anchor="t" anchorCtr="0"/>
          <a:lstStyle>
            <a:lvl1pPr marL="457200" marR="0" lvl="0" indent="-342900" algn="l" rtl="0">
              <a:spcBef>
                <a:spcPts val="0"/>
              </a:spcBef>
              <a:spcAft>
                <a:spcPts val="0"/>
              </a:spcAft>
              <a:buClr>
                <a:schemeClr val="dk2"/>
              </a:buClr>
              <a:buSzPts val="1800"/>
              <a:buFont typeface="Arial"/>
              <a:buChar char="•"/>
              <a:defRPr sz="1800" b="0" i="0" u="none" strike="noStrike" cap="none">
                <a:solidFill>
                  <a:schemeClr val="dk1"/>
                </a:solidFill>
                <a:latin typeface="Arial"/>
                <a:ea typeface="Arial"/>
                <a:cs typeface="Arial"/>
                <a:sym typeface="Arial"/>
              </a:defRPr>
            </a:lvl1pPr>
            <a:lvl2pPr marL="914400" marR="0" lvl="1" indent="-330200" algn="l" rtl="0">
              <a:spcBef>
                <a:spcPts val="0"/>
              </a:spcBef>
              <a:spcAft>
                <a:spcPts val="0"/>
              </a:spcAft>
              <a:buClr>
                <a:schemeClr val="dk2"/>
              </a:buClr>
              <a:buSzPts val="1600"/>
              <a:buFont typeface="Noto Sans Symbols"/>
              <a:buChar char="−"/>
              <a:defRPr sz="1600" b="0" i="0" u="none" strike="noStrike" cap="none">
                <a:solidFill>
                  <a:schemeClr val="dk1"/>
                </a:solidFill>
                <a:latin typeface="Arial"/>
                <a:ea typeface="Arial"/>
                <a:cs typeface="Arial"/>
                <a:sym typeface="Arial"/>
              </a:defRPr>
            </a:lvl2pPr>
            <a:lvl3pPr marL="1371600" marR="0" lvl="2" indent="-309880" algn="l" rtl="0">
              <a:spcBef>
                <a:spcPts val="0"/>
              </a:spcBef>
              <a:spcAft>
                <a:spcPts val="0"/>
              </a:spcAft>
              <a:buClr>
                <a:schemeClr val="dk2"/>
              </a:buClr>
              <a:buSzPts val="1280"/>
              <a:buFont typeface="Noto Sans Symbols"/>
              <a:buChar char="▪"/>
              <a:defRPr sz="1600" b="0" i="0" u="none" strike="noStrike" cap="none">
                <a:solidFill>
                  <a:schemeClr val="dk1"/>
                </a:solidFill>
                <a:latin typeface="Arial"/>
                <a:ea typeface="Arial"/>
                <a:cs typeface="Arial"/>
                <a:sym typeface="Arial"/>
              </a:defRPr>
            </a:lvl3pPr>
            <a:lvl4pPr marL="1828800" marR="0" lvl="3" indent="-330200" algn="l" rtl="0">
              <a:spcBef>
                <a:spcPts val="0"/>
              </a:spcBef>
              <a:spcAft>
                <a:spcPts val="0"/>
              </a:spcAft>
              <a:buClr>
                <a:schemeClr val="dk2"/>
              </a:buClr>
              <a:buSzPts val="1600"/>
              <a:buFont typeface="Arial"/>
              <a:buChar char="-"/>
              <a:defRPr sz="1600" b="0" i="0" u="none" strike="noStrike" cap="none">
                <a:solidFill>
                  <a:schemeClr val="dk1"/>
                </a:solidFill>
                <a:latin typeface="Arial"/>
                <a:ea typeface="Arial"/>
                <a:cs typeface="Arial"/>
                <a:sym typeface="Arial"/>
              </a:defRPr>
            </a:lvl4pPr>
            <a:lvl5pPr marL="2286000" marR="0" lvl="4" indent="-330200" algn="l" rtl="0">
              <a:lnSpc>
                <a:spcPct val="90000"/>
              </a:lnSpc>
              <a:spcBef>
                <a:spcPts val="0"/>
              </a:spcBef>
              <a:spcAft>
                <a:spcPts val="0"/>
              </a:spcAft>
              <a:buClr>
                <a:schemeClr val="dk2"/>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51" name="Shape 51"/>
          <p:cNvSpPr txBox="1">
            <a:spLocks noGrp="1"/>
          </p:cNvSpPr>
          <p:nvPr>
            <p:ph type="title"/>
          </p:nvPr>
        </p:nvSpPr>
        <p:spPr>
          <a:xfrm>
            <a:off x="384000" y="201600"/>
            <a:ext cx="11484000" cy="543600"/>
          </a:xfrm>
          <a:prstGeom prst="rect">
            <a:avLst/>
          </a:prstGeom>
          <a:noFill/>
          <a:ln>
            <a:noFill/>
          </a:ln>
        </p:spPr>
        <p:txBody>
          <a:bodyPr spcFirstLastPara="1" wrap="square" lIns="91425" tIns="91425" rIns="91425" bIns="91425" anchor="b" anchorCtr="0"/>
          <a:lstStyle>
            <a:lvl1pPr marR="0" lvl="0" algn="l" rtl="0">
              <a:lnSpc>
                <a:spcPct val="90000"/>
              </a:lnSpc>
              <a:spcBef>
                <a:spcPts val="0"/>
              </a:spcBef>
              <a:spcAft>
                <a:spcPts val="0"/>
              </a:spcAft>
              <a:buSzPts val="1400"/>
              <a:buNone/>
              <a:defRPr sz="2000" b="1" i="0" u="none" strike="noStrike" cap="none">
                <a:solidFill>
                  <a:schemeClr val="dk2"/>
                </a:solidFill>
                <a:latin typeface="Arial"/>
                <a:ea typeface="Arial"/>
                <a:cs typeface="Arial"/>
                <a:sym typeface="Arial"/>
              </a:defRPr>
            </a:lvl1pPr>
            <a:lvl2pPr marR="0" lvl="1" algn="l" rtl="0">
              <a:lnSpc>
                <a:spcPct val="90000"/>
              </a:lnSpc>
              <a:spcBef>
                <a:spcPts val="0"/>
              </a:spcBef>
              <a:spcAft>
                <a:spcPts val="0"/>
              </a:spcAft>
              <a:buSzPts val="1400"/>
              <a:buNone/>
              <a:defRPr sz="4400" b="0" i="0" u="none" strike="noStrike" cap="none">
                <a:solidFill>
                  <a:schemeClr val="dk1"/>
                </a:solidFill>
                <a:latin typeface="Arial"/>
                <a:ea typeface="Arial"/>
                <a:cs typeface="Arial"/>
                <a:sym typeface="Arial"/>
              </a:defRPr>
            </a:lvl2pPr>
            <a:lvl3pPr marR="0" lvl="2" algn="l" rtl="0">
              <a:lnSpc>
                <a:spcPct val="90000"/>
              </a:lnSpc>
              <a:spcBef>
                <a:spcPts val="0"/>
              </a:spcBef>
              <a:spcAft>
                <a:spcPts val="0"/>
              </a:spcAft>
              <a:buSzPts val="1400"/>
              <a:buNone/>
              <a:defRPr sz="4400" b="0" i="0" u="none" strike="noStrike" cap="none">
                <a:solidFill>
                  <a:schemeClr val="dk1"/>
                </a:solidFill>
                <a:latin typeface="Arial"/>
                <a:ea typeface="Arial"/>
                <a:cs typeface="Arial"/>
                <a:sym typeface="Arial"/>
              </a:defRPr>
            </a:lvl3pPr>
            <a:lvl4pPr marR="0" lvl="3" algn="l" rtl="0">
              <a:lnSpc>
                <a:spcPct val="90000"/>
              </a:lnSpc>
              <a:spcBef>
                <a:spcPts val="0"/>
              </a:spcBef>
              <a:spcAft>
                <a:spcPts val="0"/>
              </a:spcAft>
              <a:buSzPts val="1400"/>
              <a:buNone/>
              <a:defRPr sz="4400" b="0" i="0" u="none" strike="noStrike" cap="none">
                <a:solidFill>
                  <a:schemeClr val="dk1"/>
                </a:solidFill>
                <a:latin typeface="Arial"/>
                <a:ea typeface="Arial"/>
                <a:cs typeface="Arial"/>
                <a:sym typeface="Arial"/>
              </a:defRPr>
            </a:lvl4pPr>
            <a:lvl5pPr marR="0" lvl="4" algn="l" rtl="0">
              <a:lnSpc>
                <a:spcPct val="90000"/>
              </a:lnSpc>
              <a:spcBef>
                <a:spcPts val="0"/>
              </a:spcBef>
              <a:spcAft>
                <a:spcPts val="0"/>
              </a:spcAft>
              <a:buSzPts val="1400"/>
              <a:buNone/>
              <a:defRPr sz="4400" b="0" i="0" u="none" strike="noStrike" cap="none">
                <a:solidFill>
                  <a:schemeClr val="dk1"/>
                </a:solidFill>
                <a:latin typeface="Arial"/>
                <a:ea typeface="Arial"/>
                <a:cs typeface="Arial"/>
                <a:sym typeface="Arial"/>
              </a:defRPr>
            </a:lvl5pPr>
            <a:lvl6pPr marR="0" lvl="5" algn="l" rtl="0">
              <a:lnSpc>
                <a:spcPct val="90000"/>
              </a:lnSpc>
              <a:spcBef>
                <a:spcPts val="0"/>
              </a:spcBef>
              <a:spcAft>
                <a:spcPts val="0"/>
              </a:spcAft>
              <a:buSzPts val="1400"/>
              <a:buNone/>
              <a:defRPr sz="4400" b="0" i="0" u="none" strike="noStrike" cap="none">
                <a:solidFill>
                  <a:schemeClr val="dk1"/>
                </a:solidFill>
                <a:latin typeface="Arial"/>
                <a:ea typeface="Arial"/>
                <a:cs typeface="Arial"/>
                <a:sym typeface="Arial"/>
              </a:defRPr>
            </a:lvl6pPr>
            <a:lvl7pPr marR="0" lvl="6" algn="l" rtl="0">
              <a:lnSpc>
                <a:spcPct val="90000"/>
              </a:lnSpc>
              <a:spcBef>
                <a:spcPts val="0"/>
              </a:spcBef>
              <a:spcAft>
                <a:spcPts val="0"/>
              </a:spcAft>
              <a:buSzPts val="1400"/>
              <a:buNone/>
              <a:defRPr sz="4400" b="0" i="0" u="none" strike="noStrike" cap="none">
                <a:solidFill>
                  <a:schemeClr val="dk1"/>
                </a:solidFill>
                <a:latin typeface="Arial"/>
                <a:ea typeface="Arial"/>
                <a:cs typeface="Arial"/>
                <a:sym typeface="Arial"/>
              </a:defRPr>
            </a:lvl7pPr>
            <a:lvl8pPr marR="0" lvl="7" algn="l" rtl="0">
              <a:lnSpc>
                <a:spcPct val="90000"/>
              </a:lnSpc>
              <a:spcBef>
                <a:spcPts val="0"/>
              </a:spcBef>
              <a:spcAft>
                <a:spcPts val="0"/>
              </a:spcAft>
              <a:buSzPts val="1400"/>
              <a:buNone/>
              <a:defRPr sz="4400" b="0" i="0" u="none" strike="noStrike" cap="none">
                <a:solidFill>
                  <a:schemeClr val="dk1"/>
                </a:solidFill>
                <a:latin typeface="Arial"/>
                <a:ea typeface="Arial"/>
                <a:cs typeface="Arial"/>
                <a:sym typeface="Arial"/>
              </a:defRPr>
            </a:lvl8pPr>
            <a:lvl9pPr marR="0" lvl="8" algn="l" rtl="0">
              <a:lnSpc>
                <a:spcPct val="90000"/>
              </a:lnSpc>
              <a:spcBef>
                <a:spcPts val="0"/>
              </a:spcBef>
              <a:spcAft>
                <a:spcPts val="0"/>
              </a:spcAft>
              <a:buSzPts val="1400"/>
              <a:buNone/>
              <a:defRPr sz="4400" b="0" i="0" u="none" strike="noStrike" cap="none">
                <a:solidFill>
                  <a:schemeClr val="dk1"/>
                </a:solidFill>
                <a:latin typeface="Arial"/>
                <a:ea typeface="Arial"/>
                <a:cs typeface="Arial"/>
                <a:sym typeface="Arial"/>
              </a:defRPr>
            </a:lvl9pPr>
          </a:lstStyle>
          <a:p>
            <a:endParaRPr/>
          </a:p>
        </p:txBody>
      </p:sp>
      <p:sp>
        <p:nvSpPr>
          <p:cNvPr id="52" name="Shape 52"/>
          <p:cNvSpPr txBox="1">
            <a:spLocks noGrp="1"/>
          </p:cNvSpPr>
          <p:nvPr>
            <p:ph type="body" idx="2"/>
          </p:nvPr>
        </p:nvSpPr>
        <p:spPr>
          <a:xfrm>
            <a:off x="384000" y="1152000"/>
            <a:ext cx="11484000" cy="252000"/>
          </a:xfrm>
          <a:prstGeom prst="rect">
            <a:avLst/>
          </a:prstGeom>
          <a:noFill/>
          <a:ln>
            <a:noFill/>
          </a:ln>
        </p:spPr>
        <p:txBody>
          <a:bodyPr spcFirstLastPara="1" wrap="square" lIns="91425" tIns="91425" rIns="91425" bIns="91425" anchor="t" anchorCtr="0"/>
          <a:lstStyle>
            <a:lvl1pPr marL="457200" marR="0" lvl="0" indent="-228600" algn="l" rtl="0">
              <a:lnSpc>
                <a:spcPct val="100000"/>
              </a:lnSpc>
              <a:spcBef>
                <a:spcPts val="0"/>
              </a:spcBef>
              <a:spcAft>
                <a:spcPts val="0"/>
              </a:spcAft>
              <a:buClr>
                <a:schemeClr val="dk2"/>
              </a:buClr>
              <a:buSzPts val="2000"/>
              <a:buFont typeface="Arial"/>
              <a:buNone/>
              <a:defRPr sz="2000" b="1" i="0" u="none" strike="noStrike" cap="none">
                <a:solidFill>
                  <a:schemeClr val="dk1"/>
                </a:solidFill>
                <a:latin typeface="Arial"/>
                <a:ea typeface="Arial"/>
                <a:cs typeface="Arial"/>
                <a:sym typeface="Arial"/>
              </a:defRPr>
            </a:lvl1pPr>
            <a:lvl2pPr marL="914400" marR="0" lvl="1" indent="-342900" algn="l" rtl="0">
              <a:spcBef>
                <a:spcPts val="0"/>
              </a:spcBef>
              <a:spcAft>
                <a:spcPts val="0"/>
              </a:spcAft>
              <a:buClr>
                <a:schemeClr val="dk2"/>
              </a:buClr>
              <a:buSzPts val="1800"/>
              <a:buFont typeface="Noto Sans Symbols"/>
              <a:buChar char="−"/>
              <a:defRPr sz="1800" b="0" i="0" u="none" strike="noStrike" cap="none">
                <a:solidFill>
                  <a:schemeClr val="dk1"/>
                </a:solidFill>
                <a:latin typeface="Arial"/>
                <a:ea typeface="Arial"/>
                <a:cs typeface="Arial"/>
                <a:sym typeface="Arial"/>
              </a:defRPr>
            </a:lvl2pPr>
            <a:lvl3pPr marL="1371600" marR="0" lvl="2" indent="-309880" algn="l" rtl="0">
              <a:spcBef>
                <a:spcPts val="0"/>
              </a:spcBef>
              <a:spcAft>
                <a:spcPts val="0"/>
              </a:spcAft>
              <a:buClr>
                <a:schemeClr val="dk2"/>
              </a:buClr>
              <a:buSzPts val="1280"/>
              <a:buFont typeface="Noto Sans Symbols"/>
              <a:buChar char="−"/>
              <a:defRPr sz="1600" b="0" i="0" u="none" strike="noStrike" cap="none">
                <a:solidFill>
                  <a:schemeClr val="dk1"/>
                </a:solidFill>
                <a:latin typeface="Arial"/>
                <a:ea typeface="Arial"/>
                <a:cs typeface="Arial"/>
                <a:sym typeface="Arial"/>
              </a:defRPr>
            </a:lvl3pPr>
            <a:lvl4pPr marL="1828800" marR="0" lvl="3" indent="-330200" algn="l" rtl="0">
              <a:spcBef>
                <a:spcPts val="0"/>
              </a:spcBef>
              <a:spcAft>
                <a:spcPts val="0"/>
              </a:spcAft>
              <a:buClr>
                <a:schemeClr val="dk2"/>
              </a:buClr>
              <a:buSzPts val="1600"/>
              <a:buFont typeface="Noto Sans Symbols"/>
              <a:buChar char="▪"/>
              <a:defRPr sz="1600" b="0" i="0" u="none" strike="noStrike" cap="none">
                <a:solidFill>
                  <a:schemeClr val="dk1"/>
                </a:solidFill>
                <a:latin typeface="Arial"/>
                <a:ea typeface="Arial"/>
                <a:cs typeface="Arial"/>
                <a:sym typeface="Arial"/>
              </a:defRPr>
            </a:lvl4pPr>
            <a:lvl5pPr marL="2286000" marR="0" lvl="4" indent="-330200" algn="l" rtl="0">
              <a:lnSpc>
                <a:spcPct val="90000"/>
              </a:lnSpc>
              <a:spcBef>
                <a:spcPts val="0"/>
              </a:spcBef>
              <a:spcAft>
                <a:spcPts val="0"/>
              </a:spcAft>
              <a:buClr>
                <a:schemeClr val="dk2"/>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Abschlussfolie">
  <p:cSld name="Abschlussfolie">
    <p:spTree>
      <p:nvGrpSpPr>
        <p:cNvPr id="1" name="Shape 70"/>
        <p:cNvGrpSpPr/>
        <p:nvPr/>
      </p:nvGrpSpPr>
      <p:grpSpPr>
        <a:xfrm>
          <a:off x="0" y="0"/>
          <a:ext cx="0" cy="0"/>
          <a:chOff x="0" y="0"/>
          <a:chExt cx="0" cy="0"/>
        </a:xfrm>
      </p:grpSpPr>
      <p:sp>
        <p:nvSpPr>
          <p:cNvPr id="71" name="Shape 71"/>
          <p:cNvSpPr txBox="1"/>
          <p:nvPr/>
        </p:nvSpPr>
        <p:spPr>
          <a:xfrm>
            <a:off x="382588" y="2487613"/>
            <a:ext cx="11483975" cy="1079500"/>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None/>
            </a:pPr>
            <a:r>
              <a:rPr lang="de-DE" sz="3200" b="1" i="0" u="none" strike="noStrike" cap="none">
                <a:solidFill>
                  <a:schemeClr val="dk2"/>
                </a:solidFill>
                <a:latin typeface="Arial"/>
                <a:ea typeface="Arial"/>
                <a:cs typeface="Arial"/>
                <a:sym typeface="Arial"/>
              </a:rPr>
              <a:t>Vielen Dank</a:t>
            </a:r>
            <a:br>
              <a:rPr lang="de-DE" sz="3200" b="1" i="0" u="none" strike="noStrike" cap="none">
                <a:solidFill>
                  <a:schemeClr val="dk2"/>
                </a:solidFill>
                <a:latin typeface="Arial"/>
                <a:ea typeface="Arial"/>
                <a:cs typeface="Arial"/>
                <a:sym typeface="Arial"/>
              </a:rPr>
            </a:br>
            <a:r>
              <a:rPr lang="de-DE" sz="3200" b="1" i="0" u="none" strike="noStrike" cap="none">
                <a:solidFill>
                  <a:schemeClr val="dk2"/>
                </a:solidFill>
                <a:latin typeface="Arial"/>
                <a:ea typeface="Arial"/>
                <a:cs typeface="Arial"/>
                <a:sym typeface="Arial"/>
              </a:rPr>
              <a:t>für Ihre Aufmerksamkeit</a:t>
            </a:r>
            <a:endParaRPr sz="3200" b="1" i="0" u="none" strike="noStrike" cap="none">
              <a:solidFill>
                <a:schemeClr val="dk2"/>
              </a:solidFill>
              <a:latin typeface="Arial"/>
              <a:ea typeface="Arial"/>
              <a:cs typeface="Arial"/>
              <a:sym typeface="Arial"/>
            </a:endParaRPr>
          </a:p>
        </p:txBody>
      </p:sp>
      <p:cxnSp>
        <p:nvCxnSpPr>
          <p:cNvPr id="72" name="Shape 72"/>
          <p:cNvCxnSpPr/>
          <p:nvPr/>
        </p:nvCxnSpPr>
        <p:spPr>
          <a:xfrm>
            <a:off x="360363" y="6040438"/>
            <a:ext cx="11483975" cy="0"/>
          </a:xfrm>
          <a:prstGeom prst="straightConnector1">
            <a:avLst/>
          </a:prstGeom>
          <a:noFill/>
          <a:ln w="9525" cap="flat" cmpd="sng">
            <a:solidFill>
              <a:schemeClr val="dk1"/>
            </a:solidFill>
            <a:prstDash val="solid"/>
            <a:miter lim="800000"/>
            <a:headEnd type="none" w="sm" len="sm"/>
            <a:tailEnd type="none" w="sm" len="sm"/>
          </a:ln>
        </p:spPr>
      </p:cxnSp>
      <p:sp>
        <p:nvSpPr>
          <p:cNvPr id="73" name="Shape 73"/>
          <p:cNvSpPr txBox="1">
            <a:spLocks noGrp="1"/>
          </p:cNvSpPr>
          <p:nvPr>
            <p:ph type="body" idx="1"/>
          </p:nvPr>
        </p:nvSpPr>
        <p:spPr>
          <a:xfrm>
            <a:off x="384000" y="3988800"/>
            <a:ext cx="11484000" cy="1656000"/>
          </a:xfrm>
          <a:prstGeom prst="rect">
            <a:avLst/>
          </a:prstGeom>
          <a:noFill/>
          <a:ln>
            <a:noFill/>
          </a:ln>
        </p:spPr>
        <p:txBody>
          <a:bodyPr spcFirstLastPara="1" wrap="square" lIns="91425" tIns="91425" rIns="91425" bIns="91425" anchor="t" anchorCtr="0"/>
          <a:lstStyle>
            <a:lvl1pPr marL="457200" marR="0" lvl="0" indent="-228600" algn="l" rtl="0">
              <a:lnSpc>
                <a:spcPct val="100000"/>
              </a:lnSpc>
              <a:spcBef>
                <a:spcPts val="0"/>
              </a:spcBef>
              <a:spcAft>
                <a:spcPts val="0"/>
              </a:spcAft>
              <a:buClr>
                <a:schemeClr val="dk2"/>
              </a:buClr>
              <a:buSzPts val="1600"/>
              <a:buFont typeface="Arial"/>
              <a:buNone/>
              <a:defRPr sz="1600" b="0" i="0" u="none" strike="noStrike" cap="none">
                <a:solidFill>
                  <a:schemeClr val="dk1"/>
                </a:solidFill>
                <a:latin typeface="Arial"/>
                <a:ea typeface="Arial"/>
                <a:cs typeface="Arial"/>
                <a:sym typeface="Arial"/>
              </a:defRPr>
            </a:lvl1pPr>
            <a:lvl2pPr marL="914400" marR="0" lvl="1" indent="-228600" algn="l" rtl="0">
              <a:spcBef>
                <a:spcPts val="0"/>
              </a:spcBef>
              <a:spcAft>
                <a:spcPts val="0"/>
              </a:spcAft>
              <a:buClr>
                <a:schemeClr val="dk2"/>
              </a:buClr>
              <a:buSzPts val="1800"/>
              <a:buFont typeface="Noto Sans Symbols"/>
              <a:buNone/>
              <a:defRPr sz="1800" b="0" i="0" u="none" strike="noStrike" cap="none">
                <a:solidFill>
                  <a:schemeClr val="dk1"/>
                </a:solidFill>
                <a:latin typeface="Arial"/>
                <a:ea typeface="Arial"/>
                <a:cs typeface="Arial"/>
                <a:sym typeface="Arial"/>
              </a:defRPr>
            </a:lvl2pPr>
            <a:lvl3pPr marL="1371600" marR="0" lvl="2" indent="-228600" algn="l" rtl="0">
              <a:spcBef>
                <a:spcPts val="0"/>
              </a:spcBef>
              <a:spcAft>
                <a:spcPts val="0"/>
              </a:spcAft>
              <a:buClr>
                <a:schemeClr val="dk2"/>
              </a:buClr>
              <a:buSzPts val="1440"/>
              <a:buFont typeface="Noto Sans Symbols"/>
              <a:buNone/>
              <a:defRPr sz="1800" b="0" i="0" u="none" strike="noStrike" cap="none">
                <a:solidFill>
                  <a:schemeClr val="dk1"/>
                </a:solidFill>
                <a:latin typeface="Arial"/>
                <a:ea typeface="Arial"/>
                <a:cs typeface="Arial"/>
                <a:sym typeface="Arial"/>
              </a:defRPr>
            </a:lvl3pPr>
            <a:lvl4pPr marL="1828800" marR="0" lvl="3" indent="-228600" algn="l" rtl="0">
              <a:spcBef>
                <a:spcPts val="0"/>
              </a:spcBef>
              <a:spcAft>
                <a:spcPts val="0"/>
              </a:spcAft>
              <a:buClr>
                <a:schemeClr val="dk2"/>
              </a:buClr>
              <a:buSzPts val="1800"/>
              <a:buFont typeface="Arial"/>
              <a:buNone/>
              <a:defRPr sz="1800" b="0" i="0" u="none" strike="noStrike" cap="none">
                <a:solidFill>
                  <a:schemeClr val="dk1"/>
                </a:solidFill>
                <a:latin typeface="Arial"/>
                <a:ea typeface="Arial"/>
                <a:cs typeface="Arial"/>
                <a:sym typeface="Arial"/>
              </a:defRPr>
            </a:lvl4pPr>
            <a:lvl5pPr marL="2286000" marR="0" lvl="4" indent="-228600" algn="l" rtl="0">
              <a:lnSpc>
                <a:spcPct val="90000"/>
              </a:lnSpc>
              <a:spcBef>
                <a:spcPts val="0"/>
              </a:spcBef>
              <a:spcAft>
                <a:spcPts val="0"/>
              </a:spcAft>
              <a:buClr>
                <a:schemeClr val="dk2"/>
              </a:buClr>
              <a:buSzPts val="1800"/>
              <a:buFont typeface="Arial"/>
              <a:buNone/>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pic>
        <p:nvPicPr>
          <p:cNvPr id="74" name="Shape 74"/>
          <p:cNvPicPr preferRelativeResize="0"/>
          <p:nvPr/>
        </p:nvPicPr>
        <p:blipFill rotWithShape="1">
          <a:blip r:embed="rId2" cstate="email">
            <a:alphaModFix/>
          </a:blip>
          <a:srcRect/>
          <a:stretch/>
        </p:blipFill>
        <p:spPr>
          <a:xfrm>
            <a:off x="6998400" y="6249600"/>
            <a:ext cx="1517215" cy="414000"/>
          </a:xfrm>
          <a:prstGeom prst="rect">
            <a:avLst/>
          </a:prstGeom>
          <a:noFill/>
          <a:ln>
            <a:noFill/>
          </a:ln>
        </p:spPr>
      </p:pic>
      <p:pic>
        <p:nvPicPr>
          <p:cNvPr id="75" name="Shape 75"/>
          <p:cNvPicPr preferRelativeResize="0"/>
          <p:nvPr/>
        </p:nvPicPr>
        <p:blipFill rotWithShape="1">
          <a:blip r:embed="rId3" cstate="email">
            <a:alphaModFix/>
          </a:blip>
          <a:srcRect/>
          <a:stretch/>
        </p:blipFill>
        <p:spPr>
          <a:xfrm>
            <a:off x="8798400" y="6044400"/>
            <a:ext cx="3179066" cy="813600"/>
          </a:xfrm>
          <a:prstGeom prst="rect">
            <a:avLst/>
          </a:prstGeom>
          <a:noFill/>
          <a:ln>
            <a:noFill/>
          </a:ln>
        </p:spPr>
      </p:pic>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p:nvPr/>
        </p:nvSpPr>
        <p:spPr>
          <a:xfrm>
            <a:off x="1195388" y="6227763"/>
            <a:ext cx="5624512" cy="63023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de-DE" sz="900" b="0" i="0" u="none" strike="noStrike" cap="none" dirty="0" err="1" smtClean="0">
                <a:solidFill>
                  <a:schemeClr val="dk2"/>
                </a:solidFill>
                <a:latin typeface="Arial"/>
                <a:ea typeface="Arial"/>
                <a:cs typeface="Arial"/>
                <a:sym typeface="Arial"/>
              </a:rPr>
              <a:t>Gestikulaser</a:t>
            </a:r>
            <a:r>
              <a:rPr lang="de-DE" sz="900" b="0" i="0" u="none" strike="noStrike" cap="none" dirty="0" smtClean="0">
                <a:solidFill>
                  <a:schemeClr val="dk2"/>
                </a:solidFill>
                <a:latin typeface="Arial"/>
                <a:ea typeface="Arial"/>
                <a:cs typeface="Arial"/>
                <a:sym typeface="Arial"/>
              </a:rPr>
              <a:t> – Die neue</a:t>
            </a:r>
            <a:r>
              <a:rPr lang="de-DE" sz="900" b="0" i="0" u="none" strike="noStrike" cap="none" baseline="0" dirty="0" smtClean="0">
                <a:solidFill>
                  <a:schemeClr val="dk2"/>
                </a:solidFill>
                <a:latin typeface="Arial"/>
                <a:ea typeface="Arial"/>
                <a:cs typeface="Arial"/>
                <a:sym typeface="Arial"/>
              </a:rPr>
              <a:t> Möglichkeit der Gestenerkennung</a:t>
            </a:r>
            <a:r>
              <a:rPr lang="de-DE" sz="900" b="0" i="0" u="none" strike="noStrike" cap="none" dirty="0" smtClean="0">
                <a:solidFill>
                  <a:schemeClr val="dk2"/>
                </a:solidFill>
                <a:latin typeface="Arial"/>
                <a:ea typeface="Arial"/>
                <a:cs typeface="Arial"/>
                <a:sym typeface="Arial"/>
              </a:rPr>
              <a:t> |  Christoph Behr,</a:t>
            </a:r>
            <a:r>
              <a:rPr lang="de-DE" sz="900" b="0" i="0" u="none" strike="noStrike" cap="none" baseline="0" dirty="0" smtClean="0">
                <a:solidFill>
                  <a:schemeClr val="dk2"/>
                </a:solidFill>
                <a:latin typeface="Arial"/>
                <a:ea typeface="Arial"/>
                <a:cs typeface="Arial"/>
                <a:sym typeface="Arial"/>
              </a:rPr>
              <a:t> Cailing Fu, Nicole </a:t>
            </a:r>
            <a:r>
              <a:rPr lang="de-DE" sz="900" b="0" i="0" u="none" strike="noStrike" cap="none" baseline="0" dirty="0" err="1" smtClean="0">
                <a:solidFill>
                  <a:schemeClr val="dk2"/>
                </a:solidFill>
                <a:latin typeface="Arial"/>
                <a:ea typeface="Arial"/>
                <a:cs typeface="Arial"/>
                <a:sym typeface="Arial"/>
              </a:rPr>
              <a:t>Grubert</a:t>
            </a:r>
            <a:r>
              <a:rPr lang="de-DE" sz="900" b="0" i="0" u="none" strike="noStrike" cap="none" baseline="0" dirty="0" smtClean="0">
                <a:solidFill>
                  <a:schemeClr val="dk2"/>
                </a:solidFill>
                <a:latin typeface="Arial"/>
                <a:ea typeface="Arial"/>
                <a:cs typeface="Arial"/>
                <a:sym typeface="Arial"/>
              </a:rPr>
              <a:t>, Daniel Wolff</a:t>
            </a:r>
            <a:r>
              <a:rPr lang="de-DE" sz="900" b="0" i="0" u="none" strike="noStrike" cap="none" dirty="0" smtClean="0">
                <a:solidFill>
                  <a:schemeClr val="dk2"/>
                </a:solidFill>
                <a:latin typeface="Arial"/>
                <a:ea typeface="Arial"/>
                <a:cs typeface="Arial"/>
                <a:sym typeface="Arial"/>
              </a:rPr>
              <a:t>  </a:t>
            </a:r>
            <a:r>
              <a:rPr lang="de-DE" sz="900" b="0" i="0" u="none" strike="noStrike" cap="none" dirty="0">
                <a:solidFill>
                  <a:schemeClr val="dk2"/>
                </a:solidFill>
                <a:latin typeface="Arial"/>
                <a:ea typeface="Arial"/>
                <a:cs typeface="Arial"/>
                <a:sym typeface="Arial"/>
              </a:rPr>
              <a:t>| </a:t>
            </a:r>
            <a:r>
              <a:rPr lang="de-DE" sz="900" b="0" i="0" u="none" strike="noStrike" cap="none" dirty="0" smtClean="0">
                <a:solidFill>
                  <a:schemeClr val="dk2"/>
                </a:solidFill>
                <a:latin typeface="Arial"/>
                <a:ea typeface="Arial"/>
                <a:cs typeface="Arial"/>
                <a:sym typeface="Arial"/>
              </a:rPr>
              <a:t>Institut</a:t>
            </a:r>
            <a:r>
              <a:rPr lang="de-DE" sz="900" b="0" i="0" u="none" strike="noStrike" cap="none" baseline="0" dirty="0" smtClean="0">
                <a:solidFill>
                  <a:schemeClr val="dk2"/>
                </a:solidFill>
                <a:latin typeface="Arial"/>
                <a:ea typeface="Arial"/>
                <a:cs typeface="Arial"/>
                <a:sym typeface="Arial"/>
              </a:rPr>
              <a:t> für Technologie Optischer Systeme </a:t>
            </a:r>
            <a:r>
              <a:rPr lang="de-DE" sz="900" b="0" i="0" u="none" strike="noStrike" cap="none" dirty="0" smtClean="0">
                <a:solidFill>
                  <a:schemeClr val="dk2"/>
                </a:solidFill>
                <a:latin typeface="Arial"/>
                <a:ea typeface="Arial"/>
                <a:cs typeface="Arial"/>
                <a:sym typeface="Arial"/>
              </a:rPr>
              <a:t>|  16.11.2018</a:t>
            </a:r>
            <a:endParaRPr sz="900" b="0" i="0" u="none" strike="noStrike" cap="none" dirty="0">
              <a:solidFill>
                <a:schemeClr val="dk2"/>
              </a:solidFill>
              <a:latin typeface="Arial"/>
              <a:ea typeface="Arial"/>
              <a:cs typeface="Arial"/>
              <a:sym typeface="Arial"/>
            </a:endParaRPr>
          </a:p>
          <a:p>
            <a:pPr marL="0" marR="0" lvl="0" indent="0" algn="l" rtl="0">
              <a:spcBef>
                <a:spcPts val="0"/>
              </a:spcBef>
              <a:spcAft>
                <a:spcPts val="0"/>
              </a:spcAft>
              <a:buNone/>
            </a:pPr>
            <a:endParaRPr sz="900" b="0" i="0" u="none" strike="noStrike" cap="none" dirty="0">
              <a:solidFill>
                <a:schemeClr val="dk2"/>
              </a:solidFill>
              <a:latin typeface="Arial"/>
              <a:ea typeface="Arial"/>
              <a:cs typeface="Arial"/>
              <a:sym typeface="Arial"/>
            </a:endParaRPr>
          </a:p>
        </p:txBody>
      </p:sp>
      <p:cxnSp>
        <p:nvCxnSpPr>
          <p:cNvPr id="11" name="Shape 11"/>
          <p:cNvCxnSpPr/>
          <p:nvPr/>
        </p:nvCxnSpPr>
        <p:spPr>
          <a:xfrm>
            <a:off x="360363" y="814388"/>
            <a:ext cx="11483975" cy="0"/>
          </a:xfrm>
          <a:prstGeom prst="straightConnector1">
            <a:avLst/>
          </a:prstGeom>
          <a:noFill/>
          <a:ln w="9525" cap="flat" cmpd="sng">
            <a:solidFill>
              <a:schemeClr val="dk1"/>
            </a:solidFill>
            <a:prstDash val="solid"/>
            <a:miter lim="800000"/>
            <a:headEnd type="none" w="sm" len="sm"/>
            <a:tailEnd type="none" w="sm" len="sm"/>
          </a:ln>
        </p:spPr>
      </p:cxnSp>
      <p:cxnSp>
        <p:nvCxnSpPr>
          <p:cNvPr id="12" name="Shape 12"/>
          <p:cNvCxnSpPr/>
          <p:nvPr/>
        </p:nvCxnSpPr>
        <p:spPr>
          <a:xfrm>
            <a:off x="360363" y="6040438"/>
            <a:ext cx="11483975" cy="0"/>
          </a:xfrm>
          <a:prstGeom prst="straightConnector1">
            <a:avLst/>
          </a:prstGeom>
          <a:noFill/>
          <a:ln w="9525" cap="flat" cmpd="sng">
            <a:solidFill>
              <a:schemeClr val="dk1"/>
            </a:solidFill>
            <a:prstDash val="solid"/>
            <a:miter lim="800000"/>
            <a:headEnd type="none" w="sm" len="sm"/>
            <a:tailEnd type="none" w="sm" len="sm"/>
          </a:ln>
        </p:spPr>
      </p:cxnSp>
      <p:sp>
        <p:nvSpPr>
          <p:cNvPr id="13" name="Shape 13"/>
          <p:cNvSpPr txBox="1"/>
          <p:nvPr/>
        </p:nvSpPr>
        <p:spPr>
          <a:xfrm>
            <a:off x="-1784350" y="5073650"/>
            <a:ext cx="1668462" cy="17843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de-DE" sz="1000" b="1" i="0" u="none" strike="noStrike" cap="none">
                <a:solidFill>
                  <a:schemeClr val="dk1"/>
                </a:solidFill>
                <a:latin typeface="Arial"/>
                <a:ea typeface="Arial"/>
                <a:cs typeface="Arial"/>
                <a:sym typeface="Arial"/>
              </a:rPr>
              <a:t>Fußzeile anpassen:</a:t>
            </a:r>
            <a:endParaRPr sz="1000" b="0" i="0" u="none" strike="noStrike" cap="none">
              <a:solidFill>
                <a:schemeClr val="dk1"/>
              </a:solidFill>
              <a:latin typeface="Arial"/>
              <a:ea typeface="Arial"/>
              <a:cs typeface="Arial"/>
              <a:sym typeface="Arial"/>
            </a:endParaRPr>
          </a:p>
          <a:p>
            <a:pPr marL="0" marR="0" lvl="0" indent="0" algn="l" rtl="0">
              <a:spcBef>
                <a:spcPts val="0"/>
              </a:spcBef>
              <a:spcAft>
                <a:spcPts val="0"/>
              </a:spcAft>
              <a:buNone/>
            </a:pPr>
            <a:r>
              <a:rPr lang="de-DE" sz="1000" b="0" i="0" u="none" strike="noStrike" cap="none">
                <a:solidFill>
                  <a:schemeClr val="dk1"/>
                </a:solidFill>
                <a:latin typeface="Arial"/>
                <a:ea typeface="Arial"/>
                <a:cs typeface="Arial"/>
                <a:sym typeface="Arial"/>
              </a:rPr>
              <a:t>Zum Anpassen der Fußzeile unter Karteireiter Ansicht &gt; auf Folienmaster klicken. Links in der Übersicht auf die oberste Folie scrollen und dort in die Fußzeile klicken. So wird der Text automatisch auf allen Seiten angepasst.</a:t>
            </a:r>
            <a:endParaRPr sz="1000" b="1" i="0" u="none" strike="noStrike" cap="none">
              <a:solidFill>
                <a:schemeClr val="dk1"/>
              </a:solidFill>
              <a:latin typeface="Arial"/>
              <a:ea typeface="Arial"/>
              <a:cs typeface="Arial"/>
              <a:sym typeface="Arial"/>
            </a:endParaRPr>
          </a:p>
        </p:txBody>
      </p:sp>
      <p:sp>
        <p:nvSpPr>
          <p:cNvPr id="14" name="Shape 14"/>
          <p:cNvSpPr txBox="1"/>
          <p:nvPr/>
        </p:nvSpPr>
        <p:spPr>
          <a:xfrm>
            <a:off x="360363" y="6227763"/>
            <a:ext cx="730250" cy="39528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fld id="{00000000-1234-1234-1234-123412341234}" type="slidenum">
              <a:rPr lang="de-DE" sz="900" b="0" i="0" u="none" strike="noStrike" cap="none">
                <a:solidFill>
                  <a:schemeClr val="dk2"/>
                </a:solidFill>
                <a:latin typeface="Arial"/>
                <a:ea typeface="Arial"/>
                <a:cs typeface="Arial"/>
                <a:sym typeface="Arial"/>
              </a:rPr>
              <a:pPr marL="0" marR="0" lvl="0" indent="0" algn="l" rtl="0">
                <a:spcBef>
                  <a:spcPts val="0"/>
                </a:spcBef>
                <a:spcAft>
                  <a:spcPts val="0"/>
                </a:spcAft>
                <a:buNone/>
              </a:pPr>
              <a:t>‹Nr.›</a:t>
            </a:fld>
            <a:endParaRPr sz="900" b="0" i="0" u="none" strike="noStrike" cap="none" dirty="0">
              <a:solidFill>
                <a:schemeClr val="dk2"/>
              </a:solidFill>
              <a:latin typeface="Arial"/>
              <a:ea typeface="Arial"/>
              <a:cs typeface="Arial"/>
              <a:sym typeface="Arial"/>
            </a:endParaRPr>
          </a:p>
        </p:txBody>
      </p:sp>
      <p:pic>
        <p:nvPicPr>
          <p:cNvPr id="15" name="Shape 15"/>
          <p:cNvPicPr preferRelativeResize="0"/>
          <p:nvPr/>
        </p:nvPicPr>
        <p:blipFill rotWithShape="1">
          <a:blip r:embed="rId5" cstate="email">
            <a:alphaModFix/>
          </a:blip>
          <a:srcRect/>
          <a:stretch/>
        </p:blipFill>
        <p:spPr>
          <a:xfrm>
            <a:off x="6998400" y="6249600"/>
            <a:ext cx="1517215" cy="414000"/>
          </a:xfrm>
          <a:prstGeom prst="rect">
            <a:avLst/>
          </a:prstGeom>
          <a:noFill/>
          <a:ln>
            <a:noFill/>
          </a:ln>
        </p:spPr>
      </p:pic>
      <p:pic>
        <p:nvPicPr>
          <p:cNvPr id="16" name="Shape 16"/>
          <p:cNvPicPr preferRelativeResize="0"/>
          <p:nvPr/>
        </p:nvPicPr>
        <p:blipFill rotWithShape="1">
          <a:blip r:embed="rId6" cstate="email">
            <a:alphaModFix/>
          </a:blip>
          <a:srcRect/>
          <a:stretch/>
        </p:blipFill>
        <p:spPr>
          <a:xfrm>
            <a:off x="8798400" y="6044400"/>
            <a:ext cx="3179066" cy="813600"/>
          </a:xfrm>
          <a:prstGeom prst="rect">
            <a:avLst/>
          </a:prstGeom>
          <a:noFill/>
          <a:ln>
            <a:noFill/>
          </a:ln>
        </p:spPr>
      </p:pic>
      <p:pic>
        <p:nvPicPr>
          <p:cNvPr id="2" name="Grafik 1"/>
          <p:cNvPicPr>
            <a:picLocks noChangeAspect="1"/>
          </p:cNvPicPr>
          <p:nvPr userDrawn="1"/>
        </p:nvPicPr>
        <p:blipFill>
          <a:blip r:embed="rId7">
            <a:extLst>
              <a:ext uri="{28A0092B-C50C-407E-A947-70E740481C1C}">
                <a14:useLocalDpi xmlns:a14="http://schemas.microsoft.com/office/drawing/2010/main" xmlns="" val="0"/>
              </a:ext>
            </a:extLst>
          </a:blip>
          <a:stretch>
            <a:fillRect/>
          </a:stretch>
        </p:blipFill>
        <p:spPr>
          <a:xfrm>
            <a:off x="11309215" y="-2157"/>
            <a:ext cx="668251" cy="816545"/>
          </a:xfrm>
          <a:prstGeom prst="rect">
            <a:avLst/>
          </a:prstGeom>
        </p:spPr>
      </p:pic>
    </p:spTree>
  </p:cSld>
  <p:clrMap bg1="lt1" tx1="dk1" bg2="dk2" tx2="lt2" accent1="accent1" accent2="accent2" accent3="accent3" accent4="accent4" accent5="accent5" accent6="accent6" hlink="hlink" folHlink="folHlink"/>
  <p:sldLayoutIdLst>
    <p:sldLayoutId id="2147483649" r:id="rId1"/>
    <p:sldLayoutId id="2147483653" r:id="rId2"/>
    <p:sldLayoutId id="2147483658" r:id="rId3"/>
  </p:sldLayoutIdLst>
  <p:timing>
    <p:tnLst>
      <p:par>
        <p:cTn id="1" dur="indefinite" restart="never" nodeType="tmRoot"/>
      </p:par>
    </p:tnLst>
  </p:timing>
  <p:hf sldNum="0" hd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jpeg"/><Relationship Id="rId4" Type="http://schemas.openxmlformats.org/officeDocument/2006/relationships/image" Target="../media/image39.jpeg"/></Relationships>
</file>

<file path=ppt/slides/_rels/slide1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44.jpeg"/><Relationship Id="rId4" Type="http://schemas.openxmlformats.org/officeDocument/2006/relationships/image" Target="../media/image43.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7" Type="http://schemas.openxmlformats.org/officeDocument/2006/relationships/image" Target="../media/image15.png"/><Relationship Id="rId2" Type="http://schemas.openxmlformats.org/officeDocument/2006/relationships/slideLayout" Target="../slideLayouts/slideLayout2.xml"/><Relationship Id="rId1" Type="http://schemas.openxmlformats.org/officeDocument/2006/relationships/vide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microsoft.com/office/2007/relationships/media" Target="../media/media1.wmv"/></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8.png"/><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22.png"/><Relationship Id="rId4" Type="http://schemas.openxmlformats.org/officeDocument/2006/relationships/image" Target="../media/image21.png"/></Relationships>
</file>

<file path=ppt/slides/_rels/slide7.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8.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9.png"/><Relationship Id="rId7"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30.png"/><Relationship Id="rId4" Type="http://schemas.openxmlformats.org/officeDocument/2006/relationships/image" Target="../media/image25.png"/></Relationships>
</file>

<file path=ppt/slides/_rels/slide9.xml.rels><?xml version="1.0" encoding="UTF-8" standalone="yes"?>
<Relationships xmlns="http://schemas.openxmlformats.org/package/2006/relationships"><Relationship Id="rId8" Type="http://schemas.openxmlformats.org/officeDocument/2006/relationships/image" Target="../media/image35.jpeg"/><Relationship Id="rId3" Type="http://schemas.openxmlformats.org/officeDocument/2006/relationships/image" Target="../media/image31.png"/><Relationship Id="rId7" Type="http://schemas.openxmlformats.org/officeDocument/2006/relationships/image" Target="../media/image34.jpe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33.png"/><Relationship Id="rId10" Type="http://schemas.openxmlformats.org/officeDocument/2006/relationships/image" Target="../media/image37.png"/><Relationship Id="rId4" Type="http://schemas.openxmlformats.org/officeDocument/2006/relationships/image" Target="../media/image32.png"/><Relationship Id="rId9" Type="http://schemas.openxmlformats.org/officeDocument/2006/relationships/image" Target="../media/image3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Shape 86"/>
          <p:cNvSpPr txBox="1">
            <a:spLocks noGrp="1"/>
          </p:cNvSpPr>
          <p:nvPr>
            <p:ph type="ctrTitle"/>
          </p:nvPr>
        </p:nvSpPr>
        <p:spPr>
          <a:xfrm>
            <a:off x="205870" y="3429855"/>
            <a:ext cx="7765313" cy="1132316"/>
          </a:xfrm>
          <a:prstGeom prst="rect">
            <a:avLst/>
          </a:prstGeom>
          <a:noFill/>
          <a:ln>
            <a:noFill/>
          </a:ln>
        </p:spPr>
        <p:txBody>
          <a:bodyPr spcFirstLastPara="1" wrap="square" lIns="0" tIns="0" rIns="0" bIns="0" anchor="t" anchorCtr="0">
            <a:noAutofit/>
          </a:bodyPr>
          <a:lstStyle/>
          <a:p>
            <a:pPr lvl="0" algn="ctr"/>
            <a:r>
              <a:rPr lang="de-DE" b="0" dirty="0"/>
              <a:t>Die neue Möglichkeit der Gestenerkennung</a:t>
            </a:r>
            <a:endParaRPr sz="3200" b="1" i="0" u="none" strike="noStrike" cap="none" dirty="0">
              <a:solidFill>
                <a:schemeClr val="dk2"/>
              </a:solidFill>
              <a:latin typeface="Arial"/>
              <a:ea typeface="Arial"/>
              <a:cs typeface="Arial"/>
              <a:sym typeface="Arial"/>
            </a:endParaRPr>
          </a:p>
        </p:txBody>
      </p:sp>
      <p:pic>
        <p:nvPicPr>
          <p:cNvPr id="2" name="Grafik 1"/>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7819710" y="0"/>
            <a:ext cx="4372289" cy="5342562"/>
          </a:xfrm>
          <a:prstGeom prst="rect">
            <a:avLst/>
          </a:prstGeom>
        </p:spPr>
      </p:pic>
      <p:sp>
        <p:nvSpPr>
          <p:cNvPr id="6" name="Untertitel 4"/>
          <p:cNvSpPr>
            <a:spLocks noGrp="1"/>
          </p:cNvSpPr>
          <p:nvPr>
            <p:ph type="subTitle" idx="1"/>
          </p:nvPr>
        </p:nvSpPr>
        <p:spPr>
          <a:xfrm>
            <a:off x="387372" y="5081460"/>
            <a:ext cx="3936273" cy="1398362"/>
          </a:xfrm>
        </p:spPr>
        <p:txBody>
          <a:bodyPr/>
          <a:lstStyle/>
          <a:p>
            <a:r>
              <a:rPr lang="de-DE" sz="1600" dirty="0" smtClean="0"/>
              <a:t>Von:</a:t>
            </a:r>
          </a:p>
          <a:p>
            <a:r>
              <a:rPr lang="de-DE" sz="1600" dirty="0" smtClean="0"/>
              <a:t>Christoph Behr, </a:t>
            </a:r>
          </a:p>
          <a:p>
            <a:r>
              <a:rPr lang="de-DE" sz="1600" dirty="0" smtClean="0"/>
              <a:t>Cailing Fu, </a:t>
            </a:r>
          </a:p>
          <a:p>
            <a:r>
              <a:rPr lang="de-DE" sz="1600" dirty="0" smtClean="0"/>
              <a:t>Nicole </a:t>
            </a:r>
            <a:r>
              <a:rPr lang="de-DE" sz="1600" dirty="0" err="1" smtClean="0"/>
              <a:t>Grubert</a:t>
            </a:r>
            <a:r>
              <a:rPr lang="de-DE" sz="1600" dirty="0" smtClean="0"/>
              <a:t> </a:t>
            </a:r>
          </a:p>
          <a:p>
            <a:r>
              <a:rPr lang="de-DE" sz="1600" dirty="0" smtClean="0"/>
              <a:t>und Daniel Wolff </a:t>
            </a:r>
          </a:p>
        </p:txBody>
      </p:sp>
      <p:sp>
        <p:nvSpPr>
          <p:cNvPr id="5" name="Rechteck 4"/>
          <p:cNvSpPr/>
          <p:nvPr/>
        </p:nvSpPr>
        <p:spPr>
          <a:xfrm>
            <a:off x="0" y="0"/>
            <a:ext cx="7971183" cy="26494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4" name="Grafik 3"/>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102934" y="1020333"/>
            <a:ext cx="7971183" cy="2298545"/>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smtClean="0"/>
              <a:t>Anwendungsmöglichkeiten</a:t>
            </a:r>
            <a:endParaRPr lang="de-DE" dirty="0"/>
          </a:p>
        </p:txBody>
      </p:sp>
      <p:sp>
        <p:nvSpPr>
          <p:cNvPr id="17" name="Ellipse 16"/>
          <p:cNvSpPr/>
          <p:nvPr/>
        </p:nvSpPr>
        <p:spPr>
          <a:xfrm>
            <a:off x="5498816" y="2893998"/>
            <a:ext cx="1512276" cy="903537"/>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smtClean="0">
                <a:solidFill>
                  <a:schemeClr val="tx1"/>
                </a:solidFill>
              </a:rPr>
              <a:t>Beispiele</a:t>
            </a:r>
          </a:p>
        </p:txBody>
      </p:sp>
      <p:pic>
        <p:nvPicPr>
          <p:cNvPr id="18" name="Grafik 17"/>
          <p:cNvPicPr>
            <a:picLocks noChangeAspect="1"/>
          </p:cNvPicPr>
          <p:nvPr/>
        </p:nvPicPr>
        <p:blipFill rotWithShape="1">
          <a:blip r:embed="rId3">
            <a:extLst>
              <a:ext uri="{28A0092B-C50C-407E-A947-70E740481C1C}">
                <a14:useLocalDpi xmlns:a14="http://schemas.microsoft.com/office/drawing/2010/main" xmlns="" val="0"/>
              </a:ext>
            </a:extLst>
          </a:blip>
          <a:srcRect l="9411" r="16249" b="5229"/>
          <a:stretch/>
        </p:blipFill>
        <p:spPr>
          <a:xfrm>
            <a:off x="7891045" y="1491520"/>
            <a:ext cx="2145566" cy="1552742"/>
          </a:xfrm>
          <a:prstGeom prst="rect">
            <a:avLst/>
          </a:prstGeom>
        </p:spPr>
      </p:pic>
      <p:pic>
        <p:nvPicPr>
          <p:cNvPr id="19" name="Grafik 18"/>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2555479" y="1135796"/>
            <a:ext cx="2053440" cy="1958549"/>
          </a:xfrm>
          <a:prstGeom prst="rect">
            <a:avLst/>
          </a:prstGeom>
        </p:spPr>
      </p:pic>
      <p:pic>
        <p:nvPicPr>
          <p:cNvPr id="20" name="Grafik 19"/>
          <p:cNvPicPr>
            <a:picLocks noChangeAspect="1"/>
          </p:cNvPicPr>
          <p:nvPr/>
        </p:nvPicPr>
        <p:blipFill rotWithShape="1">
          <a:blip r:embed="rId5">
            <a:extLst>
              <a:ext uri="{28A0092B-C50C-407E-A947-70E740481C1C}">
                <a14:useLocalDpi xmlns:a14="http://schemas.microsoft.com/office/drawing/2010/main" xmlns="" val="0"/>
              </a:ext>
            </a:extLst>
          </a:blip>
          <a:srcRect l="10380" t="13352" r="8285" b="4362"/>
          <a:stretch/>
        </p:blipFill>
        <p:spPr>
          <a:xfrm>
            <a:off x="7804605" y="4136509"/>
            <a:ext cx="1678806" cy="1061540"/>
          </a:xfrm>
          <a:prstGeom prst="rect">
            <a:avLst/>
          </a:prstGeom>
        </p:spPr>
      </p:pic>
      <p:sp>
        <p:nvSpPr>
          <p:cNvPr id="21" name="Textfeld 20"/>
          <p:cNvSpPr txBox="1"/>
          <p:nvPr/>
        </p:nvSpPr>
        <p:spPr>
          <a:xfrm>
            <a:off x="9467866" y="4667279"/>
            <a:ext cx="1826751" cy="738664"/>
          </a:xfrm>
          <a:prstGeom prst="rect">
            <a:avLst/>
          </a:prstGeom>
          <a:noFill/>
        </p:spPr>
        <p:txBody>
          <a:bodyPr wrap="square" rtlCol="0">
            <a:spAutoFit/>
          </a:bodyPr>
          <a:lstStyle/>
          <a:p>
            <a:pPr algn="ctr"/>
            <a:r>
              <a:rPr lang="de-DE" dirty="0" smtClean="0"/>
              <a:t>Steuerung einer Drohne oder eines Autos</a:t>
            </a:r>
            <a:endParaRPr lang="de-DE" dirty="0"/>
          </a:p>
        </p:txBody>
      </p:sp>
      <p:pic>
        <p:nvPicPr>
          <p:cNvPr id="22" name="Grafik 21"/>
          <p:cNvPicPr>
            <a:picLocks noChangeAspect="1"/>
          </p:cNvPicPr>
          <p:nvPr/>
        </p:nvPicPr>
        <p:blipFill>
          <a:blip r:embed="rId6"/>
          <a:stretch>
            <a:fillRect/>
          </a:stretch>
        </p:blipFill>
        <p:spPr>
          <a:xfrm>
            <a:off x="1973642" y="3797535"/>
            <a:ext cx="2635248" cy="1746437"/>
          </a:xfrm>
          <a:prstGeom prst="rect">
            <a:avLst/>
          </a:prstGeom>
        </p:spPr>
      </p:pic>
      <p:sp>
        <p:nvSpPr>
          <p:cNvPr id="23" name="Textfeld 22"/>
          <p:cNvSpPr txBox="1"/>
          <p:nvPr/>
        </p:nvSpPr>
        <p:spPr>
          <a:xfrm>
            <a:off x="8963828" y="1332171"/>
            <a:ext cx="2220684" cy="523220"/>
          </a:xfrm>
          <a:prstGeom prst="rect">
            <a:avLst/>
          </a:prstGeom>
          <a:noFill/>
        </p:spPr>
        <p:txBody>
          <a:bodyPr wrap="square" rtlCol="0">
            <a:spAutoFit/>
          </a:bodyPr>
          <a:lstStyle/>
          <a:p>
            <a:pPr algn="ctr"/>
            <a:r>
              <a:rPr lang="de-DE" dirty="0" smtClean="0"/>
              <a:t>Steuerung unserer Laserharfe</a:t>
            </a:r>
            <a:endParaRPr lang="de-DE" dirty="0"/>
          </a:p>
        </p:txBody>
      </p:sp>
      <p:sp>
        <p:nvSpPr>
          <p:cNvPr id="24" name="Textfeld 23"/>
          <p:cNvSpPr txBox="1"/>
          <p:nvPr/>
        </p:nvSpPr>
        <p:spPr>
          <a:xfrm>
            <a:off x="483997" y="1556690"/>
            <a:ext cx="1626157" cy="738664"/>
          </a:xfrm>
          <a:prstGeom prst="rect">
            <a:avLst/>
          </a:prstGeom>
          <a:noFill/>
        </p:spPr>
        <p:txBody>
          <a:bodyPr wrap="square" rtlCol="0">
            <a:spAutoFit/>
          </a:bodyPr>
          <a:lstStyle/>
          <a:p>
            <a:pPr algn="ctr"/>
            <a:r>
              <a:rPr lang="de-DE" dirty="0" smtClean="0"/>
              <a:t>Steuerung einer Smart Home </a:t>
            </a:r>
            <a:r>
              <a:rPr lang="de-DE" dirty="0"/>
              <a:t>E</a:t>
            </a:r>
            <a:r>
              <a:rPr lang="de-DE" dirty="0" smtClean="0"/>
              <a:t>inrichtung</a:t>
            </a:r>
            <a:endParaRPr lang="de-DE" dirty="0"/>
          </a:p>
        </p:txBody>
      </p:sp>
      <p:sp>
        <p:nvSpPr>
          <p:cNvPr id="25" name="Textfeld 24"/>
          <p:cNvSpPr txBox="1"/>
          <p:nvPr/>
        </p:nvSpPr>
        <p:spPr>
          <a:xfrm>
            <a:off x="276559" y="4344403"/>
            <a:ext cx="1761323" cy="738664"/>
          </a:xfrm>
          <a:prstGeom prst="rect">
            <a:avLst/>
          </a:prstGeom>
          <a:noFill/>
        </p:spPr>
        <p:txBody>
          <a:bodyPr wrap="square" rtlCol="0">
            <a:spAutoFit/>
          </a:bodyPr>
          <a:lstStyle/>
          <a:p>
            <a:pPr algn="ctr"/>
            <a:r>
              <a:rPr lang="de-DE" dirty="0" smtClean="0"/>
              <a:t>Ganzkörper Gestenerkennung im Cave</a:t>
            </a:r>
            <a:endParaRPr lang="de-DE" dirty="0"/>
          </a:p>
        </p:txBody>
      </p:sp>
      <p:cxnSp>
        <p:nvCxnSpPr>
          <p:cNvPr id="27" name="Gerade Verbindung mit Pfeil 26"/>
          <p:cNvCxnSpPr>
            <a:stCxn id="17" idx="1"/>
            <a:endCxn id="19" idx="3"/>
          </p:cNvCxnSpPr>
          <p:nvPr/>
        </p:nvCxnSpPr>
        <p:spPr>
          <a:xfrm flipH="1" flipV="1">
            <a:off x="4608919" y="2115071"/>
            <a:ext cx="1111365" cy="91124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Gerade Verbindung mit Pfeil 28"/>
          <p:cNvCxnSpPr>
            <a:stCxn id="17" idx="3"/>
          </p:cNvCxnSpPr>
          <p:nvPr/>
        </p:nvCxnSpPr>
        <p:spPr>
          <a:xfrm flipH="1">
            <a:off x="4295775" y="3665215"/>
            <a:ext cx="1424509" cy="79248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Gerade Verbindung mit Pfeil 30"/>
          <p:cNvCxnSpPr>
            <a:stCxn id="17" idx="5"/>
          </p:cNvCxnSpPr>
          <p:nvPr/>
        </p:nvCxnSpPr>
        <p:spPr>
          <a:xfrm>
            <a:off x="6789624" y="3665215"/>
            <a:ext cx="963726" cy="80201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Gerade Verbindung mit Pfeil 32"/>
          <p:cNvCxnSpPr>
            <a:stCxn id="17" idx="7"/>
            <a:endCxn id="18" idx="1"/>
          </p:cNvCxnSpPr>
          <p:nvPr/>
        </p:nvCxnSpPr>
        <p:spPr>
          <a:xfrm flipV="1">
            <a:off x="6789624" y="2267891"/>
            <a:ext cx="1101421" cy="75842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936265985"/>
      </p:ext>
    </p:extLst>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3" grpId="0"/>
      <p:bldP spid="24" grpId="0"/>
      <p:bldP spid="2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smtClean="0"/>
              <a:t>Sponsoren</a:t>
            </a:r>
            <a:endParaRPr lang="de-DE" dirty="0"/>
          </a:p>
        </p:txBody>
      </p:sp>
      <p:sp>
        <p:nvSpPr>
          <p:cNvPr id="2" name="Rechteck 1"/>
          <p:cNvSpPr/>
          <p:nvPr/>
        </p:nvSpPr>
        <p:spPr>
          <a:xfrm>
            <a:off x="1230922" y="961889"/>
            <a:ext cx="9120553" cy="4573560"/>
          </a:xfrm>
          <a:prstGeom prst="rect">
            <a:avLst/>
          </a:prstGeom>
        </p:spPr>
        <p:txBody>
          <a:bodyPr wrap="square">
            <a:spAutoFit/>
          </a:bodyPr>
          <a:lstStyle/>
          <a:p>
            <a:pPr marL="0" lvl="0" indent="0">
              <a:lnSpc>
                <a:spcPct val="80000"/>
              </a:lnSpc>
              <a:buNone/>
            </a:pPr>
            <a:r>
              <a:rPr lang="de-DE" sz="2800" dirty="0"/>
              <a:t>Wir danken unseren Sponsoren für die Unterstützung:</a:t>
            </a:r>
          </a:p>
          <a:p>
            <a:pPr lvl="0">
              <a:lnSpc>
                <a:spcPct val="80000"/>
              </a:lnSpc>
            </a:pPr>
            <a:endParaRPr lang="de-DE" sz="2400" dirty="0" smtClean="0"/>
          </a:p>
          <a:p>
            <a:pPr lvl="0">
              <a:lnSpc>
                <a:spcPct val="80000"/>
              </a:lnSpc>
            </a:pPr>
            <a:endParaRPr lang="de-DE" sz="2400" dirty="0"/>
          </a:p>
          <a:p>
            <a:pPr lvl="0">
              <a:lnSpc>
                <a:spcPct val="80000"/>
              </a:lnSpc>
            </a:pPr>
            <a:endParaRPr lang="de-DE" sz="2400" dirty="0"/>
          </a:p>
          <a:p>
            <a:pPr lvl="0">
              <a:lnSpc>
                <a:spcPct val="80000"/>
              </a:lnSpc>
            </a:pPr>
            <a:r>
              <a:rPr lang="de-DE" sz="2400" dirty="0" smtClean="0"/>
              <a:t>	Würth </a:t>
            </a:r>
            <a:r>
              <a:rPr lang="de-DE" sz="2400" dirty="0"/>
              <a:t>Elektronik</a:t>
            </a:r>
          </a:p>
          <a:p>
            <a:pPr lvl="0">
              <a:lnSpc>
                <a:spcPct val="80000"/>
              </a:lnSpc>
            </a:pPr>
            <a:endParaRPr lang="de-DE" sz="2400" dirty="0" smtClean="0"/>
          </a:p>
          <a:p>
            <a:pPr lvl="0">
              <a:lnSpc>
                <a:spcPct val="80000"/>
              </a:lnSpc>
            </a:pPr>
            <a:endParaRPr lang="de-DE" sz="2400" dirty="0" smtClean="0"/>
          </a:p>
          <a:p>
            <a:pPr lvl="0">
              <a:lnSpc>
                <a:spcPct val="80000"/>
              </a:lnSpc>
            </a:pPr>
            <a:endParaRPr lang="de-DE" sz="2400" dirty="0"/>
          </a:p>
          <a:p>
            <a:pPr lvl="0">
              <a:lnSpc>
                <a:spcPct val="80000"/>
              </a:lnSpc>
            </a:pPr>
            <a:endParaRPr lang="de-DE" sz="2400" dirty="0"/>
          </a:p>
          <a:p>
            <a:pPr lvl="0">
              <a:lnSpc>
                <a:spcPct val="80000"/>
              </a:lnSpc>
            </a:pPr>
            <a:r>
              <a:rPr lang="de-DE" sz="2400" dirty="0" smtClean="0"/>
              <a:t>	</a:t>
            </a:r>
            <a:r>
              <a:rPr lang="de-DE" sz="2400" dirty="0" err="1" smtClean="0"/>
              <a:t>Aconity</a:t>
            </a:r>
            <a:r>
              <a:rPr lang="de-DE" sz="2400" dirty="0" smtClean="0"/>
              <a:t> </a:t>
            </a:r>
            <a:r>
              <a:rPr lang="de-DE" sz="2400" dirty="0"/>
              <a:t>3D</a:t>
            </a:r>
          </a:p>
          <a:p>
            <a:pPr lvl="0">
              <a:lnSpc>
                <a:spcPct val="80000"/>
              </a:lnSpc>
            </a:pPr>
            <a:endParaRPr lang="de-DE" sz="2400" dirty="0" smtClean="0"/>
          </a:p>
          <a:p>
            <a:pPr lvl="0">
              <a:lnSpc>
                <a:spcPct val="80000"/>
              </a:lnSpc>
            </a:pPr>
            <a:endParaRPr lang="de-DE" sz="2400" dirty="0" smtClean="0"/>
          </a:p>
          <a:p>
            <a:pPr lvl="0">
              <a:lnSpc>
                <a:spcPct val="80000"/>
              </a:lnSpc>
            </a:pPr>
            <a:endParaRPr lang="de-DE" sz="2400" dirty="0"/>
          </a:p>
          <a:p>
            <a:pPr lvl="0">
              <a:lnSpc>
                <a:spcPct val="80000"/>
              </a:lnSpc>
            </a:pPr>
            <a:endParaRPr lang="de-DE" sz="2400" dirty="0"/>
          </a:p>
          <a:p>
            <a:pPr lvl="0">
              <a:lnSpc>
                <a:spcPct val="80000"/>
              </a:lnSpc>
            </a:pPr>
            <a:r>
              <a:rPr lang="de-DE" sz="2400" dirty="0" smtClean="0"/>
              <a:t>	Fraunhofer </a:t>
            </a:r>
            <a:r>
              <a:rPr lang="de-DE" sz="2400" dirty="0"/>
              <a:t>ILT</a:t>
            </a:r>
          </a:p>
        </p:txBody>
      </p:sp>
      <p:pic>
        <p:nvPicPr>
          <p:cNvPr id="4" name="Grafik 3"/>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5791198" y="1749806"/>
            <a:ext cx="2411895" cy="1101029"/>
          </a:xfrm>
          <a:prstGeom prst="rect">
            <a:avLst/>
          </a:prstGeom>
        </p:spPr>
      </p:pic>
      <p:pic>
        <p:nvPicPr>
          <p:cNvPr id="5" name="Grafik 4"/>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5036460" y="3447585"/>
            <a:ext cx="3733800" cy="885825"/>
          </a:xfrm>
          <a:prstGeom prst="rect">
            <a:avLst/>
          </a:prstGeom>
        </p:spPr>
      </p:pic>
      <p:pic>
        <p:nvPicPr>
          <p:cNvPr id="6" name="Grafik 5"/>
          <p:cNvPicPr>
            <a:picLocks noChangeAspect="1"/>
          </p:cNvPicPr>
          <p:nvPr/>
        </p:nvPicPr>
        <p:blipFill rotWithShape="1">
          <a:blip r:embed="rId5">
            <a:extLst>
              <a:ext uri="{28A0092B-C50C-407E-A947-70E740481C1C}">
                <a14:useLocalDpi xmlns:a14="http://schemas.microsoft.com/office/drawing/2010/main" xmlns="" val="0"/>
              </a:ext>
            </a:extLst>
          </a:blip>
          <a:srcRect t="34967" b="33096"/>
          <a:stretch/>
        </p:blipFill>
        <p:spPr>
          <a:xfrm>
            <a:off x="5401752" y="4874687"/>
            <a:ext cx="3003215" cy="959137"/>
          </a:xfrm>
          <a:prstGeom prst="rect">
            <a:avLst/>
          </a:prstGeom>
        </p:spPr>
      </p:pic>
    </p:spTree>
    <p:extLst>
      <p:ext uri="{BB962C8B-B14F-4D97-AF65-F5344CB8AC3E}">
        <p14:creationId xmlns:p14="http://schemas.microsoft.com/office/powerpoint/2010/main" xmlns="" val="169539670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pic>
        <p:nvPicPr>
          <p:cNvPr id="2" name="Grafik 1"/>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6557976" y="1055078"/>
            <a:ext cx="3188676" cy="3896288"/>
          </a:xfrm>
          <a:prstGeom prst="rect">
            <a:avLst/>
          </a:prstGeom>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smtClean="0"/>
              <a:t>Motivation</a:t>
            </a:r>
            <a:endParaRPr lang="de-DE" dirty="0"/>
          </a:p>
        </p:txBody>
      </p:sp>
      <p:sp>
        <p:nvSpPr>
          <p:cNvPr id="6" name="Textfeld 5"/>
          <p:cNvSpPr txBox="1"/>
          <p:nvPr/>
        </p:nvSpPr>
        <p:spPr>
          <a:xfrm>
            <a:off x="1212351" y="1366462"/>
            <a:ext cx="3464410" cy="1477328"/>
          </a:xfrm>
          <a:prstGeom prst="rect">
            <a:avLst/>
          </a:prstGeom>
          <a:noFill/>
        </p:spPr>
        <p:txBody>
          <a:bodyPr wrap="none" rtlCol="0">
            <a:spAutoFit/>
          </a:bodyPr>
          <a:lstStyle/>
          <a:p>
            <a:r>
              <a:rPr lang="de-DE" sz="2000" dirty="0"/>
              <a:t>Stand der Technik: </a:t>
            </a:r>
          </a:p>
          <a:p>
            <a:pPr marL="285750" indent="-285750">
              <a:buFont typeface="Arial" panose="020B0604020202020204" pitchFamily="34" charset="0"/>
              <a:buChar char="•"/>
            </a:pPr>
            <a:r>
              <a:rPr lang="de-DE" dirty="0"/>
              <a:t>Gerätebasierte Gestensteuerung</a:t>
            </a:r>
          </a:p>
          <a:p>
            <a:pPr marL="742950" lvl="1" indent="-285750">
              <a:buFont typeface="Wingdings" panose="05000000000000000000" pitchFamily="2" charset="2"/>
              <a:buChar char="§"/>
            </a:pPr>
            <a:r>
              <a:rPr lang="de-DE" dirty="0"/>
              <a:t>Sensorhandschuh</a:t>
            </a:r>
          </a:p>
          <a:p>
            <a:pPr marL="742950" lvl="1" indent="-285750">
              <a:buFont typeface="Wingdings" panose="05000000000000000000" pitchFamily="2" charset="2"/>
              <a:buChar char="§"/>
            </a:pPr>
            <a:r>
              <a:rPr lang="de-DE" dirty="0"/>
              <a:t>Wii Controller</a:t>
            </a:r>
          </a:p>
          <a:p>
            <a:pPr marL="285750" indent="-285750">
              <a:buFont typeface="Arial" panose="020B0604020202020204" pitchFamily="34" charset="0"/>
              <a:buChar char="•"/>
            </a:pPr>
            <a:r>
              <a:rPr lang="de-DE" dirty="0"/>
              <a:t>Kamerabasierte G</a:t>
            </a:r>
            <a:r>
              <a:rPr lang="de-DE" dirty="0" smtClean="0"/>
              <a:t>estensteuerung</a:t>
            </a:r>
            <a:endParaRPr lang="de-DE" dirty="0"/>
          </a:p>
          <a:p>
            <a:pPr marL="742950" lvl="1" indent="-285750">
              <a:buFont typeface="Wingdings" panose="05000000000000000000" pitchFamily="2" charset="2"/>
              <a:buChar char="§"/>
            </a:pPr>
            <a:r>
              <a:rPr lang="de-DE" dirty="0"/>
              <a:t>Kinect Erweiterung für die </a:t>
            </a:r>
            <a:r>
              <a:rPr lang="de-DE" dirty="0" err="1"/>
              <a:t>XBox</a:t>
            </a:r>
            <a:endParaRPr lang="de-DE" dirty="0"/>
          </a:p>
        </p:txBody>
      </p:sp>
      <p:sp>
        <p:nvSpPr>
          <p:cNvPr id="7" name="Textfeld 6"/>
          <p:cNvSpPr txBox="1"/>
          <p:nvPr/>
        </p:nvSpPr>
        <p:spPr>
          <a:xfrm>
            <a:off x="1212351" y="3744638"/>
            <a:ext cx="3610338" cy="954107"/>
          </a:xfrm>
          <a:prstGeom prst="rect">
            <a:avLst/>
          </a:prstGeom>
          <a:noFill/>
        </p:spPr>
        <p:txBody>
          <a:bodyPr wrap="square" rtlCol="0">
            <a:spAutoFit/>
          </a:bodyPr>
          <a:lstStyle/>
          <a:p>
            <a:r>
              <a:rPr lang="de-DE" sz="2000" b="1" dirty="0" smtClean="0">
                <a:solidFill>
                  <a:srgbClr val="FF0000"/>
                </a:solidFill>
              </a:rPr>
              <a:t>Unser Ziel: </a:t>
            </a:r>
          </a:p>
          <a:p>
            <a:pPr marL="285750" indent="-285750">
              <a:buFont typeface="Arial" panose="020B0604020202020204" pitchFamily="34" charset="0"/>
              <a:buChar char="•"/>
            </a:pPr>
            <a:r>
              <a:rPr lang="de-DE" b="1" dirty="0" smtClean="0">
                <a:solidFill>
                  <a:srgbClr val="FF0000"/>
                </a:solidFill>
              </a:rPr>
              <a:t>Eine neue Art der Gestenerkennung einführen!</a:t>
            </a:r>
            <a:endParaRPr lang="de-DE" b="1" dirty="0">
              <a:solidFill>
                <a:srgbClr val="FF0000"/>
              </a:solidFill>
            </a:endParaRPr>
          </a:p>
        </p:txBody>
      </p:sp>
      <p:pic>
        <p:nvPicPr>
          <p:cNvPr id="8" name="Grafik 7"/>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5601128" y="1172109"/>
            <a:ext cx="2817743" cy="1072810"/>
          </a:xfrm>
          <a:prstGeom prst="rect">
            <a:avLst/>
          </a:prstGeom>
        </p:spPr>
      </p:pic>
      <p:pic>
        <p:nvPicPr>
          <p:cNvPr id="9" name="Grafik 8"/>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5601128" y="3817682"/>
            <a:ext cx="3524250" cy="1762125"/>
          </a:xfrm>
          <a:prstGeom prst="rect">
            <a:avLst/>
          </a:prstGeom>
        </p:spPr>
      </p:pic>
      <p:pic>
        <p:nvPicPr>
          <p:cNvPr id="10" name="Grafik 9"/>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9046194" y="2294032"/>
            <a:ext cx="2360758" cy="132935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09"/>
        <p:cNvGrpSpPr/>
        <p:nvPr/>
      </p:nvGrpSpPr>
      <p:grpSpPr>
        <a:xfrm>
          <a:off x="0" y="0"/>
          <a:ext cx="0" cy="0"/>
          <a:chOff x="0" y="0"/>
          <a:chExt cx="0" cy="0"/>
        </a:xfrm>
      </p:grpSpPr>
      <p:sp>
        <p:nvSpPr>
          <p:cNvPr id="111" name="Shape 111"/>
          <p:cNvSpPr txBox="1">
            <a:spLocks noGrp="1"/>
          </p:cNvSpPr>
          <p:nvPr>
            <p:ph type="title"/>
          </p:nvPr>
        </p:nvSpPr>
        <p:spPr>
          <a:xfrm>
            <a:off x="384175" y="201613"/>
            <a:ext cx="11483975" cy="542925"/>
          </a:xfrm>
          <a:prstGeom prst="rect">
            <a:avLst/>
          </a:prstGeom>
          <a:noFill/>
          <a:ln>
            <a:noFill/>
          </a:ln>
        </p:spPr>
        <p:txBody>
          <a:bodyPr spcFirstLastPara="1" wrap="square" lIns="0" tIns="0" rIns="0" bIns="0" anchor="b" anchorCtr="0">
            <a:noAutofit/>
          </a:bodyPr>
          <a:lstStyle/>
          <a:p>
            <a:pPr marL="0" marR="0" lvl="0" indent="0" algn="l" rtl="0">
              <a:lnSpc>
                <a:spcPct val="90000"/>
              </a:lnSpc>
              <a:spcBef>
                <a:spcPts val="0"/>
              </a:spcBef>
              <a:spcAft>
                <a:spcPts val="0"/>
              </a:spcAft>
              <a:buNone/>
            </a:pPr>
            <a:r>
              <a:rPr lang="de-DE" dirty="0" smtClean="0"/>
              <a:t>Der </a:t>
            </a:r>
            <a:r>
              <a:rPr lang="de-DE" dirty="0" err="1" smtClean="0"/>
              <a:t>Gestikulaser</a:t>
            </a:r>
            <a:endParaRPr dirty="0"/>
          </a:p>
        </p:txBody>
      </p:sp>
      <p:pic>
        <p:nvPicPr>
          <p:cNvPr id="2" name="Grafik 1"/>
          <p:cNvPicPr>
            <a:picLocks noChangeAspect="1"/>
          </p:cNvPicPr>
          <p:nvPr/>
        </p:nvPicPr>
        <p:blipFill rotWithShape="1">
          <a:blip r:embed="rId3">
            <a:extLst>
              <a:ext uri="{28A0092B-C50C-407E-A947-70E740481C1C}">
                <a14:useLocalDpi xmlns:a14="http://schemas.microsoft.com/office/drawing/2010/main" xmlns="" val="0"/>
              </a:ext>
            </a:extLst>
          </a:blip>
          <a:srcRect l="12941" t="6583" r="37412" b="18121"/>
          <a:stretch/>
        </p:blipFill>
        <p:spPr>
          <a:xfrm>
            <a:off x="2578290" y="961859"/>
            <a:ext cx="2000483" cy="1735017"/>
          </a:xfrm>
          <a:prstGeom prst="rect">
            <a:avLst/>
          </a:prstGeom>
        </p:spPr>
      </p:pic>
      <p:pic>
        <p:nvPicPr>
          <p:cNvPr id="3" name="Grafik 2"/>
          <p:cNvPicPr>
            <a:picLocks noChangeAspect="1"/>
          </p:cNvPicPr>
          <p:nvPr/>
        </p:nvPicPr>
        <p:blipFill rotWithShape="1">
          <a:blip r:embed="rId4">
            <a:extLst>
              <a:ext uri="{28A0092B-C50C-407E-A947-70E740481C1C}">
                <a14:useLocalDpi xmlns:a14="http://schemas.microsoft.com/office/drawing/2010/main" xmlns="" val="0"/>
              </a:ext>
            </a:extLst>
          </a:blip>
          <a:srcRect l="18807" t="7350" r="23763" b="9059"/>
          <a:stretch/>
        </p:blipFill>
        <p:spPr>
          <a:xfrm>
            <a:off x="6412635" y="1038396"/>
            <a:ext cx="2285146" cy="1890755"/>
          </a:xfrm>
          <a:prstGeom prst="rect">
            <a:avLst/>
          </a:prstGeom>
        </p:spPr>
      </p:pic>
      <p:pic>
        <p:nvPicPr>
          <p:cNvPr id="4" name="Grafik 3"/>
          <p:cNvPicPr>
            <a:picLocks noChangeAspect="1"/>
          </p:cNvPicPr>
          <p:nvPr/>
        </p:nvPicPr>
        <p:blipFill rotWithShape="1">
          <a:blip r:embed="rId5">
            <a:extLst>
              <a:ext uri="{28A0092B-C50C-407E-A947-70E740481C1C}">
                <a14:useLocalDpi xmlns:a14="http://schemas.microsoft.com/office/drawing/2010/main" xmlns="" val="0"/>
              </a:ext>
            </a:extLst>
          </a:blip>
          <a:srcRect l="13563" r="24533" b="8166"/>
          <a:stretch/>
        </p:blipFill>
        <p:spPr>
          <a:xfrm>
            <a:off x="6588368" y="4047321"/>
            <a:ext cx="1933779" cy="1630791"/>
          </a:xfrm>
          <a:prstGeom prst="rect">
            <a:avLst/>
          </a:prstGeom>
        </p:spPr>
      </p:pic>
      <p:pic>
        <p:nvPicPr>
          <p:cNvPr id="5" name="Grafik 4"/>
          <p:cNvPicPr>
            <a:picLocks noChangeAspect="1"/>
          </p:cNvPicPr>
          <p:nvPr/>
        </p:nvPicPr>
        <p:blipFill rotWithShape="1">
          <a:blip r:embed="rId6">
            <a:extLst>
              <a:ext uri="{28A0092B-C50C-407E-A947-70E740481C1C}">
                <a14:useLocalDpi xmlns:a14="http://schemas.microsoft.com/office/drawing/2010/main" xmlns="" val="0"/>
              </a:ext>
            </a:extLst>
          </a:blip>
          <a:srcRect l="21431" t="17778" r="45336" b="14701"/>
          <a:stretch/>
        </p:blipFill>
        <p:spPr>
          <a:xfrm>
            <a:off x="2845356" y="3984521"/>
            <a:ext cx="1466350" cy="1693591"/>
          </a:xfrm>
          <a:prstGeom prst="rect">
            <a:avLst/>
          </a:prstGeom>
        </p:spPr>
      </p:pic>
      <p:sp>
        <p:nvSpPr>
          <p:cNvPr id="6" name="Pfeil nach rechts 5"/>
          <p:cNvSpPr/>
          <p:nvPr/>
        </p:nvSpPr>
        <p:spPr>
          <a:xfrm>
            <a:off x="4995728" y="1770185"/>
            <a:ext cx="744045" cy="398584"/>
          </a:xfrm>
          <a:prstGeom prst="rightArrow">
            <a:avLst/>
          </a:prstGeom>
          <a:solidFill>
            <a:schemeClr val="bg2"/>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8" name="Pfeil nach rechts 17"/>
          <p:cNvSpPr/>
          <p:nvPr/>
        </p:nvSpPr>
        <p:spPr>
          <a:xfrm rot="5400000">
            <a:off x="7310903" y="3299126"/>
            <a:ext cx="597828" cy="378219"/>
          </a:xfrm>
          <a:prstGeom prst="rightArrow">
            <a:avLst/>
          </a:prstGeom>
          <a:solidFill>
            <a:schemeClr val="bg2"/>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9" name="Pfeil nach rechts 18"/>
          <p:cNvSpPr/>
          <p:nvPr/>
        </p:nvSpPr>
        <p:spPr>
          <a:xfrm rot="10800000">
            <a:off x="4995728" y="4747845"/>
            <a:ext cx="683732" cy="391163"/>
          </a:xfrm>
          <a:prstGeom prst="rightArrow">
            <a:avLst/>
          </a:prstGeom>
          <a:solidFill>
            <a:schemeClr val="bg2"/>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 name="Textfeld 6"/>
          <p:cNvSpPr txBox="1"/>
          <p:nvPr/>
        </p:nvSpPr>
        <p:spPr>
          <a:xfrm>
            <a:off x="681393" y="1247570"/>
            <a:ext cx="1725721" cy="738664"/>
          </a:xfrm>
          <a:prstGeom prst="rect">
            <a:avLst/>
          </a:prstGeom>
          <a:noFill/>
        </p:spPr>
        <p:txBody>
          <a:bodyPr wrap="square" rtlCol="0">
            <a:spAutoFit/>
          </a:bodyPr>
          <a:lstStyle/>
          <a:p>
            <a:pPr algn="ctr"/>
            <a:r>
              <a:rPr lang="de-DE" b="1" dirty="0" smtClean="0"/>
              <a:t>Steckmodule</a:t>
            </a:r>
            <a:r>
              <a:rPr lang="de-DE" dirty="0" smtClean="0"/>
              <a:t> für leichten Transport und Aufbau</a:t>
            </a:r>
            <a:endParaRPr lang="de-DE" dirty="0"/>
          </a:p>
        </p:txBody>
      </p:sp>
      <p:sp>
        <p:nvSpPr>
          <p:cNvPr id="21" name="Textfeld 20"/>
          <p:cNvSpPr txBox="1"/>
          <p:nvPr/>
        </p:nvSpPr>
        <p:spPr>
          <a:xfrm>
            <a:off x="8868957" y="1245108"/>
            <a:ext cx="2069123" cy="738664"/>
          </a:xfrm>
          <a:prstGeom prst="rect">
            <a:avLst/>
          </a:prstGeom>
          <a:noFill/>
        </p:spPr>
        <p:txBody>
          <a:bodyPr wrap="square" rtlCol="0">
            <a:spAutoFit/>
          </a:bodyPr>
          <a:lstStyle/>
          <a:p>
            <a:pPr algn="ctr"/>
            <a:r>
              <a:rPr lang="de-DE" dirty="0" smtClean="0"/>
              <a:t>Erkennen von Mustern durch </a:t>
            </a:r>
            <a:r>
              <a:rPr lang="de-DE" b="1" dirty="0" smtClean="0"/>
              <a:t>Lichtreflexionen</a:t>
            </a:r>
            <a:r>
              <a:rPr lang="de-DE" dirty="0" smtClean="0"/>
              <a:t> der Hand</a:t>
            </a:r>
            <a:endParaRPr lang="de-DE" dirty="0"/>
          </a:p>
        </p:txBody>
      </p:sp>
      <p:sp>
        <p:nvSpPr>
          <p:cNvPr id="8" name="Textfeld 7"/>
          <p:cNvSpPr txBox="1"/>
          <p:nvPr/>
        </p:nvSpPr>
        <p:spPr>
          <a:xfrm>
            <a:off x="9033531" y="4245676"/>
            <a:ext cx="1739976" cy="1169551"/>
          </a:xfrm>
          <a:prstGeom prst="rect">
            <a:avLst/>
          </a:prstGeom>
          <a:noFill/>
        </p:spPr>
        <p:txBody>
          <a:bodyPr wrap="square" rtlCol="0">
            <a:spAutoFit/>
          </a:bodyPr>
          <a:lstStyle/>
          <a:p>
            <a:pPr algn="ctr"/>
            <a:r>
              <a:rPr lang="de-DE" dirty="0" smtClean="0"/>
              <a:t>Interpretation der Reflexionsmuster anhand eines </a:t>
            </a:r>
            <a:r>
              <a:rPr lang="de-DE" b="1" dirty="0" err="1" smtClean="0"/>
              <a:t>Machine</a:t>
            </a:r>
            <a:r>
              <a:rPr lang="de-DE" dirty="0" smtClean="0"/>
              <a:t> </a:t>
            </a:r>
            <a:r>
              <a:rPr lang="de-DE" b="1" dirty="0" smtClean="0"/>
              <a:t>Learning</a:t>
            </a:r>
            <a:r>
              <a:rPr lang="de-DE" dirty="0" smtClean="0"/>
              <a:t> Algorithmus</a:t>
            </a:r>
            <a:endParaRPr lang="de-DE" dirty="0"/>
          </a:p>
        </p:txBody>
      </p:sp>
      <p:sp>
        <p:nvSpPr>
          <p:cNvPr id="9" name="Textfeld 8"/>
          <p:cNvSpPr txBox="1"/>
          <p:nvPr/>
        </p:nvSpPr>
        <p:spPr>
          <a:xfrm>
            <a:off x="828538" y="4524781"/>
            <a:ext cx="1431429" cy="738664"/>
          </a:xfrm>
          <a:prstGeom prst="rect">
            <a:avLst/>
          </a:prstGeom>
          <a:noFill/>
        </p:spPr>
        <p:txBody>
          <a:bodyPr wrap="square" rtlCol="0">
            <a:spAutoFit/>
          </a:bodyPr>
          <a:lstStyle/>
          <a:p>
            <a:pPr algn="ctr"/>
            <a:r>
              <a:rPr lang="de-DE" b="1" dirty="0" smtClean="0"/>
              <a:t>Steuern</a:t>
            </a:r>
            <a:r>
              <a:rPr lang="de-DE" dirty="0" smtClean="0"/>
              <a:t> eines beliebigen Endgerätes</a:t>
            </a:r>
            <a:endParaRPr lang="de-DE" dirty="0"/>
          </a:p>
        </p:txBody>
      </p:sp>
      <p:sp>
        <p:nvSpPr>
          <p:cNvPr id="10" name="Pfeil nach links, rechts und oben 9"/>
          <p:cNvSpPr/>
          <p:nvPr/>
        </p:nvSpPr>
        <p:spPr>
          <a:xfrm rot="20739382">
            <a:off x="2883133" y="3591101"/>
            <a:ext cx="692448" cy="392102"/>
          </a:xfrm>
          <a:prstGeom prst="leftRightUpArrow">
            <a:avLst/>
          </a:prstGeom>
          <a:solidFill>
            <a:schemeClr val="bg2"/>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xmlns="" val="4006514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8" grpId="0" animBg="1"/>
      <p:bldP spid="19" grpId="0" animBg="1"/>
      <p:bldP spid="7" grpId="0"/>
      <p:bldP spid="21" grpId="0"/>
      <p:bldP spid="8" grpId="0"/>
      <p:bldP spid="9" grpId="0"/>
      <p:bldP spid="10"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err="1" smtClean="0"/>
              <a:t>Photoplatte</a:t>
            </a:r>
            <a:endParaRPr lang="de-DE" dirty="0"/>
          </a:p>
        </p:txBody>
      </p:sp>
      <p:pic>
        <p:nvPicPr>
          <p:cNvPr id="7" name="Storyboard1">
            <a:hlinkClick r:id="" action="ppaction://media"/>
          </p:cNvPr>
          <p:cNvPicPr>
            <a:picLocks noChangeAspect="1"/>
          </p:cNvPicPr>
          <p:nvPr>
            <a:videoFile r:link="rId1"/>
            <p:extLst>
              <p:ext uri="{DAA4B4D4-6D71-4841-9C94-3DE7FCFB9230}">
                <p14:media xmlns:p14="http://schemas.microsoft.com/office/powerpoint/2010/main" xmlns="" r:embed="rId4">
                  <p14:trim end="4835"/>
                </p14:media>
              </p:ext>
            </p:extLst>
          </p:nvPr>
        </p:nvPicPr>
        <p:blipFill>
          <a:blip r:embed="rId5"/>
          <a:stretch>
            <a:fillRect/>
          </a:stretch>
        </p:blipFill>
        <p:spPr>
          <a:xfrm>
            <a:off x="2850691" y="2498869"/>
            <a:ext cx="5995207" cy="3502151"/>
          </a:xfrm>
          <a:prstGeom prst="rect">
            <a:avLst/>
          </a:prstGeom>
        </p:spPr>
      </p:pic>
      <p:pic>
        <p:nvPicPr>
          <p:cNvPr id="1026" name="Picture 2" descr="G:\Dokumente\GitHub\COSIMA-Laserstar\Dokumentation\CAD_Bilder\Oktokommander\Oktokommander_raytraced2.png"/>
          <p:cNvPicPr>
            <a:picLocks noChangeAspect="1" noChangeArrowheads="1"/>
          </p:cNvPicPr>
          <p:nvPr/>
        </p:nvPicPr>
        <p:blipFill>
          <a:blip r:embed="rId6"/>
          <a:srcRect l="13424" t="12141" r="43678" b="16068"/>
          <a:stretch>
            <a:fillRect/>
          </a:stretch>
        </p:blipFill>
        <p:spPr bwMode="auto">
          <a:xfrm>
            <a:off x="1159196" y="1102909"/>
            <a:ext cx="2562092" cy="2162804"/>
          </a:xfrm>
          <a:prstGeom prst="rect">
            <a:avLst/>
          </a:prstGeom>
          <a:noFill/>
        </p:spPr>
      </p:pic>
      <p:pic>
        <p:nvPicPr>
          <p:cNvPr id="1028" name="Picture 4" descr="G:\Dokumente\GitHub\COSIMA-Laserstar\Dokumentation\CAD_Bilder\Detektormodul\Detektormodul_raytraced2.png"/>
          <p:cNvPicPr>
            <a:picLocks noChangeAspect="1" noChangeArrowheads="1"/>
          </p:cNvPicPr>
          <p:nvPr/>
        </p:nvPicPr>
        <p:blipFill>
          <a:blip r:embed="rId7"/>
          <a:srcRect l="21530" t="14252" r="41216" b="16386"/>
          <a:stretch>
            <a:fillRect/>
          </a:stretch>
        </p:blipFill>
        <p:spPr bwMode="auto">
          <a:xfrm>
            <a:off x="8262257" y="1012373"/>
            <a:ext cx="2579914" cy="2422985"/>
          </a:xfrm>
          <a:prstGeom prst="rect">
            <a:avLst/>
          </a:prstGeom>
          <a:noFill/>
        </p:spPr>
      </p:pic>
    </p:spTree>
    <p:extLst>
      <p:ext uri="{BB962C8B-B14F-4D97-AF65-F5344CB8AC3E}">
        <p14:creationId xmlns:p14="http://schemas.microsoft.com/office/powerpoint/2010/main" xmlns="" val="87913341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7"/>
                                        </p:tgtEl>
                                      </p:cBhvr>
                                    </p:cmd>
                                  </p:childTnLst>
                                </p:cTn>
                              </p:par>
                            </p:childTnLst>
                          </p:cTn>
                        </p:par>
                      </p:childTnLst>
                    </p:cTn>
                  </p:par>
                </p:childTnLst>
              </p:cTn>
              <p:nextCondLst>
                <p:cond evt="onClick" delay="0">
                  <p:tgtEl>
                    <p:spTgt spid="7"/>
                  </p:tgtEl>
                </p:cond>
              </p:nextCondLst>
            </p:seq>
            <p:video>
              <p:cMediaNode vol="80000">
                <p:cTn id="7" fill="hold" display="0">
                  <p:stCondLst>
                    <p:cond delay="indefinite"/>
                  </p:stCondLst>
                </p:cTn>
                <p:tgtEl>
                  <p:spTgt spid="7"/>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err="1" smtClean="0"/>
              <a:t>Oktokommander</a:t>
            </a:r>
            <a:endParaRPr lang="de-DE" dirty="0"/>
          </a:p>
        </p:txBody>
      </p:sp>
      <p:pic>
        <p:nvPicPr>
          <p:cNvPr id="4" name="Grafik 3"/>
          <p:cNvPicPr>
            <a:picLocks noChangeAspect="1"/>
          </p:cNvPicPr>
          <p:nvPr/>
        </p:nvPicPr>
        <p:blipFill rotWithShape="1">
          <a:blip r:embed="rId3">
            <a:extLst>
              <a:ext uri="{28A0092B-C50C-407E-A947-70E740481C1C}">
                <a14:useLocalDpi xmlns:a14="http://schemas.microsoft.com/office/drawing/2010/main" xmlns="" val="0"/>
              </a:ext>
            </a:extLst>
          </a:blip>
          <a:srcRect l="11634" t="5602" r="30384" b="4994"/>
          <a:stretch/>
        </p:blipFill>
        <p:spPr>
          <a:xfrm>
            <a:off x="468018" y="4263755"/>
            <a:ext cx="1863650" cy="1359877"/>
          </a:xfrm>
          <a:prstGeom prst="rect">
            <a:avLst/>
          </a:prstGeom>
        </p:spPr>
      </p:pic>
      <p:pic>
        <p:nvPicPr>
          <p:cNvPr id="9" name="Grafik 8"/>
          <p:cNvPicPr>
            <a:picLocks noChangeAspect="1"/>
          </p:cNvPicPr>
          <p:nvPr/>
        </p:nvPicPr>
        <p:blipFill rotWithShape="1">
          <a:blip r:embed="rId4">
            <a:extLst>
              <a:ext uri="{28A0092B-C50C-407E-A947-70E740481C1C}">
                <a14:useLocalDpi xmlns:a14="http://schemas.microsoft.com/office/drawing/2010/main" xmlns="" val="0"/>
              </a:ext>
            </a:extLst>
          </a:blip>
          <a:srcRect l="12308" t="10885" r="36731" b="8041"/>
          <a:stretch/>
        </p:blipFill>
        <p:spPr>
          <a:xfrm>
            <a:off x="4879313" y="4305032"/>
            <a:ext cx="1911944" cy="1439369"/>
          </a:xfrm>
          <a:prstGeom prst="rect">
            <a:avLst/>
          </a:prstGeom>
        </p:spPr>
      </p:pic>
      <p:pic>
        <p:nvPicPr>
          <p:cNvPr id="10" name="Grafik 9"/>
          <p:cNvPicPr>
            <a:picLocks noChangeAspect="1"/>
          </p:cNvPicPr>
          <p:nvPr/>
        </p:nvPicPr>
        <p:blipFill rotWithShape="1">
          <a:blip r:embed="rId5">
            <a:extLst>
              <a:ext uri="{28A0092B-C50C-407E-A947-70E740481C1C}">
                <a14:useLocalDpi xmlns:a14="http://schemas.microsoft.com/office/drawing/2010/main" xmlns="" val="0"/>
              </a:ext>
            </a:extLst>
          </a:blip>
          <a:srcRect l="5674" r="25961"/>
          <a:stretch/>
        </p:blipFill>
        <p:spPr>
          <a:xfrm>
            <a:off x="2683450" y="4225519"/>
            <a:ext cx="2075094" cy="1436347"/>
          </a:xfrm>
          <a:prstGeom prst="rect">
            <a:avLst/>
          </a:prstGeom>
        </p:spPr>
      </p:pic>
      <p:pic>
        <p:nvPicPr>
          <p:cNvPr id="11" name="Picture 2" descr="G:\Dokumente\GitHub\COSIMA-Laserstar\Dokumentation\CAD_Bilder\Oktokommander\Oktokommander_raytraced2.png"/>
          <p:cNvPicPr>
            <a:picLocks noChangeAspect="1" noChangeArrowheads="1"/>
          </p:cNvPicPr>
          <p:nvPr/>
        </p:nvPicPr>
        <p:blipFill>
          <a:blip r:embed="rId6"/>
          <a:srcRect l="13424" t="12141" r="43678" b="16068"/>
          <a:stretch>
            <a:fillRect/>
          </a:stretch>
        </p:blipFill>
        <p:spPr bwMode="auto">
          <a:xfrm>
            <a:off x="1518425" y="1102909"/>
            <a:ext cx="2562092" cy="2162804"/>
          </a:xfrm>
          <a:prstGeom prst="rect">
            <a:avLst/>
          </a:prstGeom>
          <a:noFill/>
        </p:spPr>
      </p:pic>
      <p:pic>
        <p:nvPicPr>
          <p:cNvPr id="5122" name="Picture 2" descr="G:\Dokumente\GitHub\COSIMA-Laserstar\Dokumentation\CAD_Bilder\Oktokommander\Oktokommander_raytraced.png"/>
          <p:cNvPicPr>
            <a:picLocks noChangeAspect="1" noChangeArrowheads="1"/>
          </p:cNvPicPr>
          <p:nvPr/>
        </p:nvPicPr>
        <p:blipFill>
          <a:blip r:embed="rId7"/>
          <a:srcRect l="8928" t="-1022" r="28968" b="2253"/>
          <a:stretch>
            <a:fillRect/>
          </a:stretch>
        </p:blipFill>
        <p:spPr bwMode="auto">
          <a:xfrm>
            <a:off x="6483569" y="1152938"/>
            <a:ext cx="4767525" cy="3587563"/>
          </a:xfrm>
          <a:prstGeom prst="rect">
            <a:avLst/>
          </a:prstGeom>
          <a:noFill/>
        </p:spPr>
      </p:pic>
      <p:cxnSp>
        <p:nvCxnSpPr>
          <p:cNvPr id="12" name="Gerade Verbindung mit Pfeil 11"/>
          <p:cNvCxnSpPr/>
          <p:nvPr/>
        </p:nvCxnSpPr>
        <p:spPr>
          <a:xfrm flipV="1">
            <a:off x="7490460" y="3048001"/>
            <a:ext cx="83820" cy="1188719"/>
          </a:xfrm>
          <a:prstGeom prst="straightConnector1">
            <a:avLst/>
          </a:prstGeom>
          <a:ln w="28575">
            <a:solidFill>
              <a:schemeClr val="bg2">
                <a:lumMod val="60000"/>
                <a:lumOff val="40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3" name="Gerade Verbindung mit Pfeil 12"/>
          <p:cNvCxnSpPr/>
          <p:nvPr/>
        </p:nvCxnSpPr>
        <p:spPr>
          <a:xfrm flipV="1">
            <a:off x="7589520" y="3419476"/>
            <a:ext cx="220980" cy="824864"/>
          </a:xfrm>
          <a:prstGeom prst="straightConnector1">
            <a:avLst/>
          </a:prstGeom>
          <a:ln w="28575">
            <a:solidFill>
              <a:schemeClr val="bg2">
                <a:lumMod val="60000"/>
                <a:lumOff val="40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14" name="Textfeld 13"/>
          <p:cNvSpPr txBox="1"/>
          <p:nvPr/>
        </p:nvSpPr>
        <p:spPr>
          <a:xfrm>
            <a:off x="6772275" y="4259580"/>
            <a:ext cx="1428596" cy="307777"/>
          </a:xfrm>
          <a:prstGeom prst="rect">
            <a:avLst/>
          </a:prstGeom>
          <a:noFill/>
        </p:spPr>
        <p:txBody>
          <a:bodyPr wrap="square" rtlCol="0">
            <a:spAutoFit/>
          </a:bodyPr>
          <a:lstStyle/>
          <a:p>
            <a:r>
              <a:rPr lang="de-DE" dirty="0" smtClean="0"/>
              <a:t>IR-Photodioden</a:t>
            </a:r>
            <a:endParaRPr lang="de-DE" dirty="0"/>
          </a:p>
        </p:txBody>
      </p:sp>
      <p:cxnSp>
        <p:nvCxnSpPr>
          <p:cNvPr id="19" name="Gerade Verbindung mit Pfeil 18"/>
          <p:cNvCxnSpPr>
            <a:stCxn id="21" idx="0"/>
          </p:cNvCxnSpPr>
          <p:nvPr/>
        </p:nvCxnSpPr>
        <p:spPr>
          <a:xfrm flipV="1">
            <a:off x="8401050" y="3305175"/>
            <a:ext cx="485775" cy="1640205"/>
          </a:xfrm>
          <a:prstGeom prst="straightConnector1">
            <a:avLst/>
          </a:prstGeom>
          <a:ln w="28575">
            <a:solidFill>
              <a:schemeClr val="bg2">
                <a:lumMod val="60000"/>
                <a:lumOff val="40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21" name="Textfeld 20"/>
          <p:cNvSpPr txBox="1"/>
          <p:nvPr/>
        </p:nvSpPr>
        <p:spPr>
          <a:xfrm>
            <a:off x="7867650" y="4945380"/>
            <a:ext cx="1066800" cy="307777"/>
          </a:xfrm>
          <a:prstGeom prst="rect">
            <a:avLst/>
          </a:prstGeom>
          <a:noFill/>
        </p:spPr>
        <p:txBody>
          <a:bodyPr wrap="square" rtlCol="0">
            <a:spAutoFit/>
          </a:bodyPr>
          <a:lstStyle/>
          <a:p>
            <a:r>
              <a:rPr lang="de-DE" dirty="0" smtClean="0"/>
              <a:t>Kühlkörper</a:t>
            </a:r>
            <a:endParaRPr lang="de-DE" dirty="0"/>
          </a:p>
        </p:txBody>
      </p:sp>
      <p:cxnSp>
        <p:nvCxnSpPr>
          <p:cNvPr id="22" name="Gerade Verbindung mit Pfeil 21"/>
          <p:cNvCxnSpPr>
            <a:stCxn id="28" idx="2"/>
          </p:cNvCxnSpPr>
          <p:nvPr/>
        </p:nvCxnSpPr>
        <p:spPr>
          <a:xfrm flipH="1">
            <a:off x="8763001" y="1713845"/>
            <a:ext cx="67850" cy="1153180"/>
          </a:xfrm>
          <a:prstGeom prst="straightConnector1">
            <a:avLst/>
          </a:prstGeom>
          <a:ln w="28575">
            <a:solidFill>
              <a:schemeClr val="bg2">
                <a:lumMod val="60000"/>
                <a:lumOff val="40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28" name="Textfeld 27"/>
          <p:cNvSpPr txBox="1"/>
          <p:nvPr/>
        </p:nvSpPr>
        <p:spPr>
          <a:xfrm>
            <a:off x="8315325" y="1190625"/>
            <a:ext cx="1031051" cy="523220"/>
          </a:xfrm>
          <a:prstGeom prst="rect">
            <a:avLst/>
          </a:prstGeom>
          <a:noFill/>
        </p:spPr>
        <p:txBody>
          <a:bodyPr wrap="none" rtlCol="0">
            <a:spAutoFit/>
          </a:bodyPr>
          <a:lstStyle/>
          <a:p>
            <a:pPr algn="ctr"/>
            <a:r>
              <a:rPr lang="de-DE" dirty="0" smtClean="0"/>
              <a:t>IR-LEDs </a:t>
            </a:r>
            <a:br>
              <a:rPr lang="de-DE" dirty="0" smtClean="0"/>
            </a:br>
            <a:r>
              <a:rPr lang="de-DE" dirty="0" smtClean="0"/>
              <a:t>mit Schirm</a:t>
            </a:r>
            <a:endParaRPr lang="de-DE" dirty="0"/>
          </a:p>
        </p:txBody>
      </p:sp>
      <p:cxnSp>
        <p:nvCxnSpPr>
          <p:cNvPr id="32" name="Gerade Verbindung mit Pfeil 31"/>
          <p:cNvCxnSpPr/>
          <p:nvPr/>
        </p:nvCxnSpPr>
        <p:spPr>
          <a:xfrm flipV="1">
            <a:off x="9553575" y="4200527"/>
            <a:ext cx="66675" cy="895348"/>
          </a:xfrm>
          <a:prstGeom prst="straightConnector1">
            <a:avLst/>
          </a:prstGeom>
          <a:ln w="28575">
            <a:solidFill>
              <a:schemeClr val="bg2">
                <a:lumMod val="60000"/>
                <a:lumOff val="40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35" name="Textfeld 34"/>
          <p:cNvSpPr txBox="1"/>
          <p:nvPr/>
        </p:nvSpPr>
        <p:spPr>
          <a:xfrm>
            <a:off x="9134475" y="5105400"/>
            <a:ext cx="801823" cy="307777"/>
          </a:xfrm>
          <a:prstGeom prst="rect">
            <a:avLst/>
          </a:prstGeom>
          <a:noFill/>
        </p:spPr>
        <p:txBody>
          <a:bodyPr wrap="none" rtlCol="0">
            <a:spAutoFit/>
          </a:bodyPr>
          <a:lstStyle/>
          <a:p>
            <a:r>
              <a:rPr lang="de-DE" dirty="0" smtClean="0"/>
              <a:t>Arduino</a:t>
            </a:r>
            <a:endParaRPr lang="de-DE" dirty="0"/>
          </a:p>
        </p:txBody>
      </p:sp>
      <p:cxnSp>
        <p:nvCxnSpPr>
          <p:cNvPr id="36" name="Gerade Verbindung mit Pfeil 35"/>
          <p:cNvCxnSpPr>
            <a:stCxn id="42" idx="2"/>
          </p:cNvCxnSpPr>
          <p:nvPr/>
        </p:nvCxnSpPr>
        <p:spPr>
          <a:xfrm flipH="1">
            <a:off x="9925050" y="2422327"/>
            <a:ext cx="1058859" cy="863798"/>
          </a:xfrm>
          <a:prstGeom prst="straightConnector1">
            <a:avLst/>
          </a:prstGeom>
          <a:ln w="28575">
            <a:solidFill>
              <a:schemeClr val="bg2">
                <a:lumMod val="60000"/>
                <a:lumOff val="40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42" name="Textfeld 41"/>
          <p:cNvSpPr txBox="1"/>
          <p:nvPr/>
        </p:nvSpPr>
        <p:spPr>
          <a:xfrm>
            <a:off x="10344150" y="2114550"/>
            <a:ext cx="1279517" cy="307777"/>
          </a:xfrm>
          <a:prstGeom prst="rect">
            <a:avLst/>
          </a:prstGeom>
          <a:noFill/>
        </p:spPr>
        <p:txBody>
          <a:bodyPr wrap="none" rtlCol="0">
            <a:spAutoFit/>
          </a:bodyPr>
          <a:lstStyle/>
          <a:p>
            <a:r>
              <a:rPr lang="de-DE" dirty="0" smtClean="0"/>
              <a:t>I2C Expander</a:t>
            </a:r>
            <a:endParaRPr lang="de-DE" dirty="0"/>
          </a:p>
        </p:txBody>
      </p:sp>
      <p:cxnSp>
        <p:nvCxnSpPr>
          <p:cNvPr id="45" name="Gerade Verbindung mit Pfeil 44"/>
          <p:cNvCxnSpPr>
            <a:stCxn id="48" idx="2"/>
          </p:cNvCxnSpPr>
          <p:nvPr/>
        </p:nvCxnSpPr>
        <p:spPr>
          <a:xfrm flipH="1">
            <a:off x="9591676" y="1746052"/>
            <a:ext cx="620929" cy="1568648"/>
          </a:xfrm>
          <a:prstGeom prst="straightConnector1">
            <a:avLst/>
          </a:prstGeom>
          <a:ln w="28575">
            <a:solidFill>
              <a:schemeClr val="bg2">
                <a:lumMod val="60000"/>
                <a:lumOff val="40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48" name="Textfeld 47"/>
          <p:cNvSpPr txBox="1"/>
          <p:nvPr/>
        </p:nvSpPr>
        <p:spPr>
          <a:xfrm>
            <a:off x="9467850" y="1438275"/>
            <a:ext cx="1489510" cy="307777"/>
          </a:xfrm>
          <a:prstGeom prst="rect">
            <a:avLst/>
          </a:prstGeom>
          <a:noFill/>
        </p:spPr>
        <p:txBody>
          <a:bodyPr wrap="none" rtlCol="0">
            <a:spAutoFit/>
          </a:bodyPr>
          <a:lstStyle/>
          <a:p>
            <a:r>
              <a:rPr lang="de-DE" dirty="0" smtClean="0"/>
              <a:t>I2C AD-Wandler</a:t>
            </a:r>
            <a:endParaRPr lang="de-DE" dirty="0"/>
          </a:p>
        </p:txBody>
      </p:sp>
      <p:cxnSp>
        <p:nvCxnSpPr>
          <p:cNvPr id="54" name="Gerade Verbindung mit Pfeil 53"/>
          <p:cNvCxnSpPr/>
          <p:nvPr/>
        </p:nvCxnSpPr>
        <p:spPr>
          <a:xfrm flipH="1" flipV="1">
            <a:off x="10134601" y="3867153"/>
            <a:ext cx="533399" cy="1152522"/>
          </a:xfrm>
          <a:prstGeom prst="straightConnector1">
            <a:avLst/>
          </a:prstGeom>
          <a:ln w="28575">
            <a:solidFill>
              <a:schemeClr val="bg2">
                <a:lumMod val="60000"/>
                <a:lumOff val="40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8" name="Gerade Verbindung mit Pfeil 57"/>
          <p:cNvCxnSpPr>
            <a:stCxn id="63" idx="0"/>
          </p:cNvCxnSpPr>
          <p:nvPr/>
        </p:nvCxnSpPr>
        <p:spPr>
          <a:xfrm flipH="1" flipV="1">
            <a:off x="10267950" y="3390900"/>
            <a:ext cx="520371" cy="1647825"/>
          </a:xfrm>
          <a:prstGeom prst="straightConnector1">
            <a:avLst/>
          </a:prstGeom>
          <a:ln w="28575">
            <a:solidFill>
              <a:schemeClr val="bg2">
                <a:lumMod val="60000"/>
                <a:lumOff val="40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63" name="Textfeld 62"/>
          <p:cNvSpPr txBox="1"/>
          <p:nvPr/>
        </p:nvSpPr>
        <p:spPr>
          <a:xfrm>
            <a:off x="10182225" y="5038725"/>
            <a:ext cx="1212191" cy="307777"/>
          </a:xfrm>
          <a:prstGeom prst="rect">
            <a:avLst/>
          </a:prstGeom>
          <a:noFill/>
        </p:spPr>
        <p:txBody>
          <a:bodyPr wrap="none" rtlCol="0">
            <a:spAutoFit/>
          </a:bodyPr>
          <a:lstStyle/>
          <a:p>
            <a:r>
              <a:rPr lang="de-DE" dirty="0" smtClean="0"/>
              <a:t>USB Stecker</a:t>
            </a:r>
            <a:endParaRPr lang="de-DE" dirty="0"/>
          </a:p>
        </p:txBody>
      </p:sp>
    </p:spTree>
    <p:extLst>
      <p:ext uri="{BB962C8B-B14F-4D97-AF65-F5344CB8AC3E}">
        <p14:creationId xmlns:p14="http://schemas.microsoft.com/office/powerpoint/2010/main" xmlns="" val="338761584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G:\Dokumente\GitHub\COSIMA-Laserstar\Dokumentation\CAD_Bilder\Detektormodul\Detektormodul_raytraced.png"/>
          <p:cNvPicPr>
            <a:picLocks noChangeAspect="1" noChangeArrowheads="1"/>
          </p:cNvPicPr>
          <p:nvPr/>
        </p:nvPicPr>
        <p:blipFill>
          <a:blip r:embed="rId3"/>
          <a:srcRect l="16314" t="6611" r="26680" b="7131"/>
          <a:stretch>
            <a:fillRect/>
          </a:stretch>
        </p:blipFill>
        <p:spPr bwMode="auto">
          <a:xfrm>
            <a:off x="6758609" y="1093304"/>
            <a:ext cx="4333461" cy="3727174"/>
          </a:xfrm>
          <a:prstGeom prst="rect">
            <a:avLst/>
          </a:prstGeom>
          <a:noFill/>
        </p:spPr>
      </p:pic>
      <p:sp>
        <p:nvSpPr>
          <p:cNvPr id="3" name="Titel 2"/>
          <p:cNvSpPr>
            <a:spLocks noGrp="1"/>
          </p:cNvSpPr>
          <p:nvPr>
            <p:ph type="title"/>
          </p:nvPr>
        </p:nvSpPr>
        <p:spPr/>
        <p:txBody>
          <a:bodyPr/>
          <a:lstStyle/>
          <a:p>
            <a:r>
              <a:rPr lang="de-DE" dirty="0" smtClean="0"/>
              <a:t>Detektormodul</a:t>
            </a:r>
            <a:endParaRPr lang="de-DE" dirty="0"/>
          </a:p>
        </p:txBody>
      </p:sp>
      <p:pic>
        <p:nvPicPr>
          <p:cNvPr id="4" name="Grafik 3"/>
          <p:cNvPicPr>
            <a:picLocks noChangeAspect="1"/>
          </p:cNvPicPr>
          <p:nvPr/>
        </p:nvPicPr>
        <p:blipFill rotWithShape="1">
          <a:blip r:embed="rId4">
            <a:extLst>
              <a:ext uri="{28A0092B-C50C-407E-A947-70E740481C1C}">
                <a14:useLocalDpi xmlns:a14="http://schemas.microsoft.com/office/drawing/2010/main" xmlns="" val="0"/>
              </a:ext>
            </a:extLst>
          </a:blip>
          <a:srcRect l="3823" t="9183" r="26982" b="-1"/>
          <a:stretch/>
        </p:blipFill>
        <p:spPr>
          <a:xfrm>
            <a:off x="872266" y="3850000"/>
            <a:ext cx="2757062" cy="1712392"/>
          </a:xfrm>
          <a:prstGeom prst="rect">
            <a:avLst/>
          </a:prstGeom>
        </p:spPr>
      </p:pic>
      <p:pic>
        <p:nvPicPr>
          <p:cNvPr id="9" name="Grafik 8"/>
          <p:cNvPicPr>
            <a:picLocks noChangeAspect="1"/>
          </p:cNvPicPr>
          <p:nvPr/>
        </p:nvPicPr>
        <p:blipFill rotWithShape="1">
          <a:blip r:embed="rId5">
            <a:extLst>
              <a:ext uri="{28A0092B-C50C-407E-A947-70E740481C1C}">
                <a14:useLocalDpi xmlns:a14="http://schemas.microsoft.com/office/drawing/2010/main" xmlns="" val="0"/>
              </a:ext>
            </a:extLst>
          </a:blip>
          <a:srcRect l="8945" t="9387" r="26673" b="25774"/>
          <a:stretch/>
        </p:blipFill>
        <p:spPr>
          <a:xfrm>
            <a:off x="4053024" y="3850000"/>
            <a:ext cx="2900018" cy="1712392"/>
          </a:xfrm>
          <a:prstGeom prst="rect">
            <a:avLst/>
          </a:prstGeom>
        </p:spPr>
      </p:pic>
      <p:pic>
        <p:nvPicPr>
          <p:cNvPr id="7" name="Picture 4" descr="G:\Dokumente\GitHub\COSIMA-Laserstar\Dokumentation\CAD_Bilder\Detektormodul\Detektormodul_raytraced2.png"/>
          <p:cNvPicPr>
            <a:picLocks noChangeAspect="1" noChangeArrowheads="1"/>
          </p:cNvPicPr>
          <p:nvPr/>
        </p:nvPicPr>
        <p:blipFill>
          <a:blip r:embed="rId6"/>
          <a:srcRect l="21530" t="14252" r="41216" b="16386"/>
          <a:stretch>
            <a:fillRect/>
          </a:stretch>
        </p:blipFill>
        <p:spPr bwMode="auto">
          <a:xfrm>
            <a:off x="1883228" y="1045029"/>
            <a:ext cx="2579914" cy="2422985"/>
          </a:xfrm>
          <a:prstGeom prst="rect">
            <a:avLst/>
          </a:prstGeom>
          <a:noFill/>
        </p:spPr>
      </p:pic>
      <p:cxnSp>
        <p:nvCxnSpPr>
          <p:cNvPr id="11" name="Gerade Verbindung mit Pfeil 10"/>
          <p:cNvCxnSpPr/>
          <p:nvPr/>
        </p:nvCxnSpPr>
        <p:spPr>
          <a:xfrm flipH="1">
            <a:off x="9515475" y="2238375"/>
            <a:ext cx="495300" cy="685800"/>
          </a:xfrm>
          <a:prstGeom prst="straightConnector1">
            <a:avLst/>
          </a:prstGeom>
          <a:ln w="28575">
            <a:solidFill>
              <a:schemeClr val="bg2">
                <a:lumMod val="60000"/>
                <a:lumOff val="40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13" name="Textfeld 12"/>
          <p:cNvSpPr txBox="1"/>
          <p:nvPr/>
        </p:nvSpPr>
        <p:spPr>
          <a:xfrm>
            <a:off x="9458325" y="1933575"/>
            <a:ext cx="1160895" cy="307777"/>
          </a:xfrm>
          <a:prstGeom prst="rect">
            <a:avLst/>
          </a:prstGeom>
          <a:noFill/>
        </p:spPr>
        <p:txBody>
          <a:bodyPr wrap="none" rtlCol="0">
            <a:spAutoFit/>
          </a:bodyPr>
          <a:lstStyle/>
          <a:p>
            <a:r>
              <a:rPr lang="de-DE" dirty="0" smtClean="0"/>
              <a:t>AD-Wandler</a:t>
            </a:r>
            <a:endParaRPr lang="de-DE" dirty="0"/>
          </a:p>
        </p:txBody>
      </p:sp>
      <p:cxnSp>
        <p:nvCxnSpPr>
          <p:cNvPr id="19" name="Gerade Verbindung mit Pfeil 18"/>
          <p:cNvCxnSpPr/>
          <p:nvPr/>
        </p:nvCxnSpPr>
        <p:spPr>
          <a:xfrm flipV="1">
            <a:off x="7962900" y="3438527"/>
            <a:ext cx="257175" cy="1152523"/>
          </a:xfrm>
          <a:prstGeom prst="straightConnector1">
            <a:avLst/>
          </a:prstGeom>
          <a:ln w="28575">
            <a:solidFill>
              <a:schemeClr val="bg2">
                <a:lumMod val="60000"/>
                <a:lumOff val="40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3" name="Gerade Verbindung mit Pfeil 22"/>
          <p:cNvCxnSpPr/>
          <p:nvPr/>
        </p:nvCxnSpPr>
        <p:spPr>
          <a:xfrm flipV="1">
            <a:off x="8086725" y="2847976"/>
            <a:ext cx="676275" cy="1743074"/>
          </a:xfrm>
          <a:prstGeom prst="straightConnector1">
            <a:avLst/>
          </a:prstGeom>
          <a:ln w="28575">
            <a:solidFill>
              <a:schemeClr val="bg2">
                <a:lumMod val="60000"/>
                <a:lumOff val="40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35" name="Textfeld 34"/>
          <p:cNvSpPr txBox="1"/>
          <p:nvPr/>
        </p:nvSpPr>
        <p:spPr>
          <a:xfrm>
            <a:off x="7305675" y="4610100"/>
            <a:ext cx="1428596" cy="307777"/>
          </a:xfrm>
          <a:prstGeom prst="rect">
            <a:avLst/>
          </a:prstGeom>
          <a:noFill/>
        </p:spPr>
        <p:txBody>
          <a:bodyPr wrap="none" rtlCol="0">
            <a:spAutoFit/>
          </a:bodyPr>
          <a:lstStyle/>
          <a:p>
            <a:r>
              <a:rPr lang="de-DE" dirty="0" smtClean="0"/>
              <a:t>IR-Photodioden</a:t>
            </a:r>
            <a:endParaRPr lang="de-DE" dirty="0"/>
          </a:p>
        </p:txBody>
      </p:sp>
      <p:cxnSp>
        <p:nvCxnSpPr>
          <p:cNvPr id="37" name="Gerade Verbindung mit Pfeil 36"/>
          <p:cNvCxnSpPr/>
          <p:nvPr/>
        </p:nvCxnSpPr>
        <p:spPr>
          <a:xfrm flipH="1" flipV="1">
            <a:off x="9791700" y="3067050"/>
            <a:ext cx="800102" cy="1552576"/>
          </a:xfrm>
          <a:prstGeom prst="straightConnector1">
            <a:avLst/>
          </a:prstGeom>
          <a:ln w="28575">
            <a:solidFill>
              <a:schemeClr val="bg2">
                <a:lumMod val="60000"/>
                <a:lumOff val="40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47" name="Textfeld 46"/>
          <p:cNvSpPr txBox="1"/>
          <p:nvPr/>
        </p:nvSpPr>
        <p:spPr>
          <a:xfrm>
            <a:off x="10020300" y="4610100"/>
            <a:ext cx="1212191" cy="307777"/>
          </a:xfrm>
          <a:prstGeom prst="rect">
            <a:avLst/>
          </a:prstGeom>
          <a:noFill/>
        </p:spPr>
        <p:txBody>
          <a:bodyPr wrap="none" rtlCol="0">
            <a:spAutoFit/>
          </a:bodyPr>
          <a:lstStyle/>
          <a:p>
            <a:r>
              <a:rPr lang="de-DE" dirty="0" smtClean="0"/>
              <a:t>USB Stecker</a:t>
            </a:r>
            <a:endParaRPr lang="de-DE" dirty="0"/>
          </a:p>
        </p:txBody>
      </p:sp>
    </p:spTree>
    <p:extLst>
      <p:ext uri="{BB962C8B-B14F-4D97-AF65-F5344CB8AC3E}">
        <p14:creationId xmlns:p14="http://schemas.microsoft.com/office/powerpoint/2010/main" xmlns="" val="242957040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smtClean="0"/>
              <a:t>Anlernphase</a:t>
            </a:r>
            <a:endParaRPr lang="de-DE" dirty="0"/>
          </a:p>
        </p:txBody>
      </p:sp>
      <p:pic>
        <p:nvPicPr>
          <p:cNvPr id="2050" name="Picture 2" descr="G:\Dokumente\GitHub\COSIMA-Laserstar\Dokumentation\CAD_Bilder\Hände_Handschuhe\Sensorhandschuh 1.png"/>
          <p:cNvPicPr>
            <a:picLocks noChangeAspect="1" noChangeArrowheads="1"/>
          </p:cNvPicPr>
          <p:nvPr/>
        </p:nvPicPr>
        <p:blipFill>
          <a:blip r:embed="rId3"/>
          <a:stretch>
            <a:fillRect/>
          </a:stretch>
        </p:blipFill>
        <p:spPr bwMode="auto">
          <a:xfrm>
            <a:off x="769805" y="1654869"/>
            <a:ext cx="1952159" cy="644531"/>
          </a:xfrm>
          <a:prstGeom prst="rect">
            <a:avLst/>
          </a:prstGeom>
          <a:noFill/>
        </p:spPr>
      </p:pic>
      <p:pic>
        <p:nvPicPr>
          <p:cNvPr id="2052" name="Picture 4" descr="G:\Dokumente\GitHub\COSIMA-Laserstar\Dokumentation\CAD_Bilder\Gestikulaser\IMG_1352.PNG"/>
          <p:cNvPicPr>
            <a:picLocks noChangeAspect="1" noChangeArrowheads="1"/>
          </p:cNvPicPr>
          <p:nvPr/>
        </p:nvPicPr>
        <p:blipFill>
          <a:blip r:embed="rId4"/>
          <a:stretch>
            <a:fillRect/>
          </a:stretch>
        </p:blipFill>
        <p:spPr bwMode="auto">
          <a:xfrm>
            <a:off x="837077" y="2390121"/>
            <a:ext cx="1939821" cy="823067"/>
          </a:xfrm>
          <a:prstGeom prst="rect">
            <a:avLst/>
          </a:prstGeom>
          <a:noFill/>
        </p:spPr>
      </p:pic>
      <p:pic>
        <p:nvPicPr>
          <p:cNvPr id="2055" name="Picture 7" descr="G:\Dokumente\GitHub\COSIMA-Laserstar\Dokumentation\CAD_Bilder\Flyer_Bilder\PC-Leer.PNG"/>
          <p:cNvPicPr>
            <a:picLocks noChangeAspect="1" noChangeArrowheads="1"/>
          </p:cNvPicPr>
          <p:nvPr/>
        </p:nvPicPr>
        <p:blipFill>
          <a:blip r:embed="rId5"/>
          <a:srcRect/>
          <a:stretch>
            <a:fillRect/>
          </a:stretch>
        </p:blipFill>
        <p:spPr bwMode="auto">
          <a:xfrm>
            <a:off x="5352772" y="1476622"/>
            <a:ext cx="4867137" cy="4374533"/>
          </a:xfrm>
          <a:prstGeom prst="rect">
            <a:avLst/>
          </a:prstGeom>
          <a:noFill/>
        </p:spPr>
      </p:pic>
      <p:cxnSp>
        <p:nvCxnSpPr>
          <p:cNvPr id="11" name="Gerade Verbindung mit Pfeil 10"/>
          <p:cNvCxnSpPr>
            <a:stCxn id="12" idx="2"/>
            <a:endCxn id="2050" idx="0"/>
          </p:cNvCxnSpPr>
          <p:nvPr/>
        </p:nvCxnSpPr>
        <p:spPr>
          <a:xfrm>
            <a:off x="1427191" y="1394278"/>
            <a:ext cx="318694" cy="260591"/>
          </a:xfrm>
          <a:prstGeom prst="straightConnector1">
            <a:avLst/>
          </a:prstGeom>
          <a:ln w="38100">
            <a:solidFill>
              <a:schemeClr val="tx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12" name="Textfeld 11"/>
          <p:cNvSpPr txBox="1"/>
          <p:nvPr/>
        </p:nvSpPr>
        <p:spPr>
          <a:xfrm>
            <a:off x="613506" y="1086501"/>
            <a:ext cx="1627369" cy="307777"/>
          </a:xfrm>
          <a:prstGeom prst="rect">
            <a:avLst/>
          </a:prstGeom>
          <a:noFill/>
        </p:spPr>
        <p:txBody>
          <a:bodyPr wrap="none" rtlCol="0">
            <a:spAutoFit/>
          </a:bodyPr>
          <a:lstStyle/>
          <a:p>
            <a:r>
              <a:rPr lang="de-DE" dirty="0" smtClean="0"/>
              <a:t>Sensorhandschuh</a:t>
            </a:r>
            <a:endParaRPr lang="de-DE" dirty="0"/>
          </a:p>
        </p:txBody>
      </p:sp>
      <p:sp>
        <p:nvSpPr>
          <p:cNvPr id="21" name="Textfeld 20"/>
          <p:cNvSpPr txBox="1"/>
          <p:nvPr/>
        </p:nvSpPr>
        <p:spPr>
          <a:xfrm>
            <a:off x="1290431" y="3203714"/>
            <a:ext cx="1090363" cy="307777"/>
          </a:xfrm>
          <a:prstGeom prst="rect">
            <a:avLst/>
          </a:prstGeom>
          <a:noFill/>
        </p:spPr>
        <p:txBody>
          <a:bodyPr wrap="none" rtlCol="0">
            <a:spAutoFit/>
          </a:bodyPr>
          <a:lstStyle/>
          <a:p>
            <a:r>
              <a:rPr lang="de-DE" dirty="0" smtClean="0"/>
              <a:t>Photoplatte</a:t>
            </a:r>
            <a:endParaRPr lang="de-DE" dirty="0"/>
          </a:p>
        </p:txBody>
      </p:sp>
      <p:sp>
        <p:nvSpPr>
          <p:cNvPr id="30" name="Textfeld 29"/>
          <p:cNvSpPr txBox="1"/>
          <p:nvPr/>
        </p:nvSpPr>
        <p:spPr>
          <a:xfrm>
            <a:off x="5823917" y="1981614"/>
            <a:ext cx="1400174" cy="646331"/>
          </a:xfrm>
          <a:prstGeom prst="rect">
            <a:avLst/>
          </a:prstGeom>
          <a:noFill/>
          <a:ln w="19050">
            <a:solidFill>
              <a:schemeClr val="bg1"/>
            </a:solidFill>
          </a:ln>
        </p:spPr>
        <p:txBody>
          <a:bodyPr wrap="square" rtlCol="0">
            <a:spAutoFit/>
          </a:bodyPr>
          <a:lstStyle/>
          <a:p>
            <a:r>
              <a:rPr lang="de-DE" sz="1200" dirty="0" smtClean="0">
                <a:solidFill>
                  <a:schemeClr val="bg1"/>
                </a:solidFill>
              </a:rPr>
              <a:t>Reflexionsmuster und Gestenlabel abspeichern</a:t>
            </a:r>
            <a:endParaRPr lang="de-DE" sz="1200" dirty="0">
              <a:solidFill>
                <a:schemeClr val="bg1"/>
              </a:solidFill>
            </a:endParaRPr>
          </a:p>
        </p:txBody>
      </p:sp>
      <p:sp>
        <p:nvSpPr>
          <p:cNvPr id="31" name="Textfeld 30"/>
          <p:cNvSpPr txBox="1"/>
          <p:nvPr/>
        </p:nvSpPr>
        <p:spPr>
          <a:xfrm>
            <a:off x="8209721" y="2072308"/>
            <a:ext cx="1409285" cy="461665"/>
          </a:xfrm>
          <a:prstGeom prst="rect">
            <a:avLst/>
          </a:prstGeom>
          <a:noFill/>
          <a:ln w="19050">
            <a:solidFill>
              <a:schemeClr val="bg1"/>
            </a:solidFill>
          </a:ln>
        </p:spPr>
        <p:txBody>
          <a:bodyPr wrap="square" rtlCol="0">
            <a:spAutoFit/>
          </a:bodyPr>
          <a:lstStyle/>
          <a:p>
            <a:r>
              <a:rPr lang="de-DE" sz="1200" dirty="0" smtClean="0">
                <a:solidFill>
                  <a:schemeClr val="bg1"/>
                </a:solidFill>
              </a:rPr>
              <a:t>Model aufbauen und trainieren</a:t>
            </a:r>
            <a:endParaRPr lang="de-DE" sz="1200" dirty="0">
              <a:solidFill>
                <a:schemeClr val="bg1"/>
              </a:solidFill>
            </a:endParaRPr>
          </a:p>
        </p:txBody>
      </p:sp>
      <p:sp>
        <p:nvSpPr>
          <p:cNvPr id="32" name="Textfeld 31"/>
          <p:cNvSpPr txBox="1"/>
          <p:nvPr/>
        </p:nvSpPr>
        <p:spPr>
          <a:xfrm>
            <a:off x="8209723" y="2981325"/>
            <a:ext cx="1400174" cy="461665"/>
          </a:xfrm>
          <a:prstGeom prst="rect">
            <a:avLst/>
          </a:prstGeom>
          <a:noFill/>
          <a:ln w="19050">
            <a:solidFill>
              <a:schemeClr val="bg1"/>
            </a:solidFill>
          </a:ln>
        </p:spPr>
        <p:txBody>
          <a:bodyPr wrap="square" rtlCol="0">
            <a:spAutoFit/>
          </a:bodyPr>
          <a:lstStyle/>
          <a:p>
            <a:r>
              <a:rPr lang="de-DE" sz="1200" dirty="0" smtClean="0">
                <a:solidFill>
                  <a:schemeClr val="bg1"/>
                </a:solidFill>
              </a:rPr>
              <a:t>Trainiertes Model abspeichern</a:t>
            </a:r>
            <a:endParaRPr lang="de-DE" sz="1200" dirty="0">
              <a:solidFill>
                <a:schemeClr val="bg1"/>
              </a:solidFill>
            </a:endParaRPr>
          </a:p>
        </p:txBody>
      </p:sp>
      <p:cxnSp>
        <p:nvCxnSpPr>
          <p:cNvPr id="34" name="Gerade Verbindung mit Pfeil 33"/>
          <p:cNvCxnSpPr>
            <a:stCxn id="30" idx="3"/>
            <a:endCxn id="31" idx="1"/>
          </p:cNvCxnSpPr>
          <p:nvPr/>
        </p:nvCxnSpPr>
        <p:spPr>
          <a:xfrm flipV="1">
            <a:off x="7224091" y="2303141"/>
            <a:ext cx="985630" cy="1639"/>
          </a:xfrm>
          <a:prstGeom prst="straightConnector1">
            <a:avLst/>
          </a:prstGeom>
          <a:ln w="28575">
            <a:solidFill>
              <a:schemeClr val="bg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7" name="Gerade Verbindung mit Pfeil 36"/>
          <p:cNvCxnSpPr>
            <a:stCxn id="31" idx="2"/>
            <a:endCxn id="32" idx="0"/>
          </p:cNvCxnSpPr>
          <p:nvPr/>
        </p:nvCxnSpPr>
        <p:spPr>
          <a:xfrm flipH="1">
            <a:off x="8909810" y="2533973"/>
            <a:ext cx="4554" cy="447352"/>
          </a:xfrm>
          <a:prstGeom prst="straightConnector1">
            <a:avLst/>
          </a:prstGeom>
          <a:ln w="28575">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pic>
        <p:nvPicPr>
          <p:cNvPr id="2058" name="Picture 10" descr="G:\Dokumente\GitHub\COSIMA-Laserstar\Dokumentation\Logos\TensorFlow.png"/>
          <p:cNvPicPr>
            <a:picLocks noChangeAspect="1" noChangeArrowheads="1"/>
          </p:cNvPicPr>
          <p:nvPr/>
        </p:nvPicPr>
        <p:blipFill>
          <a:blip r:embed="rId6"/>
          <a:srcRect/>
          <a:stretch>
            <a:fillRect/>
          </a:stretch>
        </p:blipFill>
        <p:spPr bwMode="auto">
          <a:xfrm>
            <a:off x="8100391" y="890244"/>
            <a:ext cx="725557" cy="604631"/>
          </a:xfrm>
          <a:prstGeom prst="rect">
            <a:avLst/>
          </a:prstGeom>
          <a:noFill/>
        </p:spPr>
      </p:pic>
      <p:pic>
        <p:nvPicPr>
          <p:cNvPr id="2059" name="Picture 11" descr="G:\Dokumente\GitHub\COSIMA-Laserstar\Dokumentation\Logos\Python.png"/>
          <p:cNvPicPr>
            <a:picLocks noChangeAspect="1" noChangeArrowheads="1"/>
          </p:cNvPicPr>
          <p:nvPr/>
        </p:nvPicPr>
        <p:blipFill>
          <a:blip r:embed="rId7"/>
          <a:srcRect/>
          <a:stretch>
            <a:fillRect/>
          </a:stretch>
        </p:blipFill>
        <p:spPr bwMode="auto">
          <a:xfrm>
            <a:off x="6556057" y="1023732"/>
            <a:ext cx="1295857" cy="383898"/>
          </a:xfrm>
          <a:prstGeom prst="rect">
            <a:avLst/>
          </a:prstGeom>
          <a:noFill/>
        </p:spPr>
      </p:pic>
      <p:sp>
        <p:nvSpPr>
          <p:cNvPr id="77" name="Eingekerbter Richtungspfeil 76"/>
          <p:cNvSpPr/>
          <p:nvPr/>
        </p:nvSpPr>
        <p:spPr>
          <a:xfrm rot="16200000">
            <a:off x="1731377" y="2439195"/>
            <a:ext cx="122030" cy="114300"/>
          </a:xfrm>
          <a:prstGeom prst="chevron">
            <a:avLst/>
          </a:prstGeom>
          <a:solidFill>
            <a:schemeClr val="accent6">
              <a:lumMod val="75000"/>
            </a:schemeClr>
          </a:solidFill>
          <a:ln>
            <a:solidFill>
              <a:schemeClr val="accent6"/>
            </a:solidFill>
          </a:ln>
          <a:effectLst>
            <a:glow rad="635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78" name="Eingekerbter Richtungspfeil 77"/>
          <p:cNvSpPr/>
          <p:nvPr/>
        </p:nvSpPr>
        <p:spPr>
          <a:xfrm rot="16200000">
            <a:off x="1731377" y="2239170"/>
            <a:ext cx="122030" cy="114300"/>
          </a:xfrm>
          <a:prstGeom prst="chevron">
            <a:avLst/>
          </a:prstGeom>
          <a:solidFill>
            <a:schemeClr val="accent6">
              <a:lumMod val="75000"/>
            </a:schemeClr>
          </a:solidFill>
          <a:ln>
            <a:solidFill>
              <a:schemeClr val="accent6"/>
            </a:solidFill>
          </a:ln>
          <a:effectLst>
            <a:glow rad="635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79" name="Eingekerbter Richtungspfeil 78"/>
          <p:cNvSpPr/>
          <p:nvPr/>
        </p:nvSpPr>
        <p:spPr>
          <a:xfrm rot="3137608">
            <a:off x="1823452" y="2042319"/>
            <a:ext cx="122030" cy="114300"/>
          </a:xfrm>
          <a:prstGeom prst="chevron">
            <a:avLst/>
          </a:prstGeom>
          <a:solidFill>
            <a:schemeClr val="accent6">
              <a:lumMod val="75000"/>
            </a:schemeClr>
          </a:solidFill>
          <a:ln>
            <a:solidFill>
              <a:schemeClr val="accent6"/>
            </a:solidFill>
          </a:ln>
          <a:effectLst>
            <a:glow rad="635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80" name="Eingekerbter Richtungspfeil 79"/>
          <p:cNvSpPr/>
          <p:nvPr/>
        </p:nvSpPr>
        <p:spPr>
          <a:xfrm rot="3282343">
            <a:off x="1937753" y="2207420"/>
            <a:ext cx="122030" cy="114300"/>
          </a:xfrm>
          <a:prstGeom prst="chevron">
            <a:avLst/>
          </a:prstGeom>
          <a:solidFill>
            <a:schemeClr val="accent6">
              <a:lumMod val="75000"/>
            </a:schemeClr>
          </a:solidFill>
          <a:ln>
            <a:solidFill>
              <a:schemeClr val="accent6"/>
            </a:solidFill>
          </a:ln>
          <a:effectLst>
            <a:glow rad="635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81" name="Eingekerbter Richtungspfeil 80"/>
          <p:cNvSpPr/>
          <p:nvPr/>
        </p:nvSpPr>
        <p:spPr>
          <a:xfrm rot="3137608">
            <a:off x="2054433" y="2375695"/>
            <a:ext cx="122030" cy="114300"/>
          </a:xfrm>
          <a:prstGeom prst="chevron">
            <a:avLst/>
          </a:prstGeom>
          <a:solidFill>
            <a:schemeClr val="accent6">
              <a:lumMod val="75000"/>
            </a:schemeClr>
          </a:solidFill>
          <a:ln>
            <a:solidFill>
              <a:schemeClr val="accent6"/>
            </a:solidFill>
          </a:ln>
          <a:effectLst>
            <a:glow rad="635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82" name="Eingekerbter Richtungspfeil 81"/>
          <p:cNvSpPr/>
          <p:nvPr/>
        </p:nvSpPr>
        <p:spPr>
          <a:xfrm rot="3137608">
            <a:off x="2167939" y="2528888"/>
            <a:ext cx="122030" cy="114300"/>
          </a:xfrm>
          <a:prstGeom prst="chevron">
            <a:avLst/>
          </a:prstGeom>
          <a:solidFill>
            <a:schemeClr val="accent6">
              <a:lumMod val="75000"/>
            </a:schemeClr>
          </a:solidFill>
          <a:ln>
            <a:solidFill>
              <a:schemeClr val="accent6"/>
            </a:solidFill>
          </a:ln>
          <a:effectLst>
            <a:glow rad="635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pic>
        <p:nvPicPr>
          <p:cNvPr id="87" name="Picture 9" descr="G:\Dokumente\GitHub\COSIMA-Laserstar\Dokumentation\CAD_Bilder\ARDUINO MICRO.png"/>
          <p:cNvPicPr>
            <a:picLocks noChangeAspect="1" noChangeArrowheads="1"/>
          </p:cNvPicPr>
          <p:nvPr/>
        </p:nvPicPr>
        <p:blipFill>
          <a:blip r:embed="rId8"/>
          <a:srcRect/>
          <a:stretch>
            <a:fillRect/>
          </a:stretch>
        </p:blipFill>
        <p:spPr bwMode="auto">
          <a:xfrm>
            <a:off x="2318241" y="3876261"/>
            <a:ext cx="1951790" cy="1480930"/>
          </a:xfrm>
          <a:prstGeom prst="rect">
            <a:avLst/>
          </a:prstGeom>
          <a:noFill/>
        </p:spPr>
      </p:pic>
      <p:sp>
        <p:nvSpPr>
          <p:cNvPr id="88" name="Pfeil nach rechts 87"/>
          <p:cNvSpPr/>
          <p:nvPr/>
        </p:nvSpPr>
        <p:spPr>
          <a:xfrm rot="2673563">
            <a:off x="1551783" y="3666093"/>
            <a:ext cx="908876" cy="720421"/>
          </a:xfrm>
          <a:prstGeom prst="rightArrow">
            <a:avLst/>
          </a:prstGeom>
          <a:solidFill>
            <a:schemeClr val="bg2"/>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100" dirty="0" smtClean="0"/>
              <a:t>Sensor-daten</a:t>
            </a:r>
            <a:endParaRPr lang="de-DE" sz="1100" dirty="0"/>
          </a:p>
        </p:txBody>
      </p:sp>
      <p:sp>
        <p:nvSpPr>
          <p:cNvPr id="89" name="Pfeil nach rechts 88"/>
          <p:cNvSpPr/>
          <p:nvPr/>
        </p:nvSpPr>
        <p:spPr>
          <a:xfrm rot="19835765">
            <a:off x="4181230" y="3795332"/>
            <a:ext cx="1110304" cy="738351"/>
          </a:xfrm>
          <a:prstGeom prst="rightArrow">
            <a:avLst/>
          </a:prstGeom>
          <a:solidFill>
            <a:schemeClr val="bg2"/>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100" dirty="0" smtClean="0"/>
              <a:t>Reflexions-muster</a:t>
            </a:r>
            <a:endParaRPr lang="de-DE" sz="1100" dirty="0"/>
          </a:p>
        </p:txBody>
      </p:sp>
      <p:sp>
        <p:nvSpPr>
          <p:cNvPr id="90" name="Textfeld 89"/>
          <p:cNvSpPr txBox="1"/>
          <p:nvPr/>
        </p:nvSpPr>
        <p:spPr>
          <a:xfrm>
            <a:off x="2963519" y="5234610"/>
            <a:ext cx="801823" cy="307777"/>
          </a:xfrm>
          <a:prstGeom prst="rect">
            <a:avLst/>
          </a:prstGeom>
          <a:noFill/>
        </p:spPr>
        <p:txBody>
          <a:bodyPr wrap="none" rtlCol="0">
            <a:spAutoFit/>
          </a:bodyPr>
          <a:lstStyle/>
          <a:p>
            <a:r>
              <a:rPr lang="de-DE" dirty="0" smtClean="0"/>
              <a:t>Arduino</a:t>
            </a:r>
            <a:endParaRPr lang="de-DE" dirty="0"/>
          </a:p>
        </p:txBody>
      </p:sp>
      <p:sp>
        <p:nvSpPr>
          <p:cNvPr id="91" name="Textfeld 90"/>
          <p:cNvSpPr txBox="1"/>
          <p:nvPr/>
        </p:nvSpPr>
        <p:spPr>
          <a:xfrm>
            <a:off x="8885583" y="2613991"/>
            <a:ext cx="1071127" cy="215444"/>
          </a:xfrm>
          <a:prstGeom prst="rect">
            <a:avLst/>
          </a:prstGeom>
          <a:noFill/>
        </p:spPr>
        <p:txBody>
          <a:bodyPr wrap="none" rtlCol="0">
            <a:spAutoFit/>
          </a:bodyPr>
          <a:lstStyle/>
          <a:p>
            <a:r>
              <a:rPr lang="de-DE" sz="800" dirty="0" smtClean="0">
                <a:solidFill>
                  <a:schemeClr val="bg1"/>
                </a:solidFill>
              </a:rPr>
              <a:t>Keine neuen Daten</a:t>
            </a:r>
            <a:endParaRPr lang="de-DE" sz="800" dirty="0">
              <a:solidFill>
                <a:schemeClr val="bg1"/>
              </a:solidFill>
            </a:endParaRPr>
          </a:p>
        </p:txBody>
      </p:sp>
      <p:cxnSp>
        <p:nvCxnSpPr>
          <p:cNvPr id="100" name="Gerade Verbindung 99"/>
          <p:cNvCxnSpPr>
            <a:stCxn id="31" idx="0"/>
          </p:cNvCxnSpPr>
          <p:nvPr/>
        </p:nvCxnSpPr>
        <p:spPr>
          <a:xfrm flipV="1">
            <a:off x="8914364" y="1808922"/>
            <a:ext cx="1036" cy="263386"/>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2" name="Form 101"/>
          <p:cNvCxnSpPr>
            <a:endCxn id="30" idx="0"/>
          </p:cNvCxnSpPr>
          <p:nvPr/>
        </p:nvCxnSpPr>
        <p:spPr>
          <a:xfrm rot="10800000" flipV="1">
            <a:off x="6524005" y="1818860"/>
            <a:ext cx="2401335" cy="162753"/>
          </a:xfrm>
          <a:prstGeom prst="bentConnector2">
            <a:avLst/>
          </a:prstGeom>
          <a:ln w="28575">
            <a:solidFill>
              <a:schemeClr val="bg1"/>
            </a:solidFill>
            <a:headEnd type="none" w="med" len="med"/>
            <a:tailEnd type="triangle" w="lg" len="med"/>
          </a:ln>
        </p:spPr>
        <p:style>
          <a:lnRef idx="1">
            <a:schemeClr val="accent1"/>
          </a:lnRef>
          <a:fillRef idx="0">
            <a:schemeClr val="accent1"/>
          </a:fillRef>
          <a:effectRef idx="0">
            <a:schemeClr val="accent1"/>
          </a:effectRef>
          <a:fontRef idx="minor">
            <a:schemeClr val="tx1"/>
          </a:fontRef>
        </p:style>
      </p:cxnSp>
      <p:sp>
        <p:nvSpPr>
          <p:cNvPr id="103" name="Textfeld 102"/>
          <p:cNvSpPr txBox="1"/>
          <p:nvPr/>
        </p:nvSpPr>
        <p:spPr>
          <a:xfrm>
            <a:off x="7199243" y="1812234"/>
            <a:ext cx="1253869" cy="215444"/>
          </a:xfrm>
          <a:prstGeom prst="rect">
            <a:avLst/>
          </a:prstGeom>
          <a:noFill/>
        </p:spPr>
        <p:txBody>
          <a:bodyPr wrap="none" rtlCol="0">
            <a:spAutoFit/>
          </a:bodyPr>
          <a:lstStyle/>
          <a:p>
            <a:r>
              <a:rPr lang="de-DE" sz="800" dirty="0" smtClean="0">
                <a:solidFill>
                  <a:schemeClr val="bg1"/>
                </a:solidFill>
              </a:rPr>
              <a:t>Neue Daten vorhanden</a:t>
            </a:r>
            <a:endParaRPr lang="de-DE" sz="800" dirty="0">
              <a:solidFill>
                <a:schemeClr val="bg1"/>
              </a:solidFill>
            </a:endParaRPr>
          </a:p>
        </p:txBody>
      </p:sp>
    </p:spTree>
    <p:extLst>
      <p:ext uri="{BB962C8B-B14F-4D97-AF65-F5344CB8AC3E}">
        <p14:creationId xmlns:p14="http://schemas.microsoft.com/office/powerpoint/2010/main" xmlns="" val="539203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8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 grpId="0" animBg="1"/>
      <p:bldP spid="8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smtClean="0"/>
              <a:t>Live Betrieb</a:t>
            </a:r>
            <a:endParaRPr lang="de-DE" dirty="0"/>
          </a:p>
        </p:txBody>
      </p:sp>
      <p:pic>
        <p:nvPicPr>
          <p:cNvPr id="4" name="Picture 5" descr="G:\Dokumente\GitHub\COSIMA-Laserstar\Dokumentation\CAD_Bilder\Gestikulaser\IMG_1355.PNG"/>
          <p:cNvPicPr>
            <a:picLocks noChangeAspect="1" noChangeArrowheads="1"/>
          </p:cNvPicPr>
          <p:nvPr/>
        </p:nvPicPr>
        <p:blipFill>
          <a:blip r:embed="rId3"/>
          <a:stretch>
            <a:fillRect/>
          </a:stretch>
        </p:blipFill>
        <p:spPr bwMode="auto">
          <a:xfrm>
            <a:off x="749455" y="1539847"/>
            <a:ext cx="2049252" cy="1650614"/>
          </a:xfrm>
          <a:prstGeom prst="rect">
            <a:avLst/>
          </a:prstGeom>
          <a:noFill/>
        </p:spPr>
      </p:pic>
      <p:pic>
        <p:nvPicPr>
          <p:cNvPr id="5" name="Picture 7" descr="G:\Dokumente\GitHub\COSIMA-Laserstar\Dokumentation\CAD_Bilder\Flyer_Bilder\PC-Leer.PNG"/>
          <p:cNvPicPr>
            <a:picLocks noChangeAspect="1" noChangeArrowheads="1"/>
          </p:cNvPicPr>
          <p:nvPr/>
        </p:nvPicPr>
        <p:blipFill>
          <a:blip r:embed="rId4"/>
          <a:srcRect/>
          <a:stretch>
            <a:fillRect/>
          </a:stretch>
        </p:blipFill>
        <p:spPr bwMode="auto">
          <a:xfrm>
            <a:off x="4905098" y="1706880"/>
            <a:ext cx="4227698" cy="3799812"/>
          </a:xfrm>
          <a:prstGeom prst="rect">
            <a:avLst/>
          </a:prstGeom>
          <a:noFill/>
        </p:spPr>
      </p:pic>
      <p:sp>
        <p:nvSpPr>
          <p:cNvPr id="6" name="Textfeld 5"/>
          <p:cNvSpPr txBox="1"/>
          <p:nvPr/>
        </p:nvSpPr>
        <p:spPr>
          <a:xfrm>
            <a:off x="5264675" y="2433679"/>
            <a:ext cx="1570796" cy="646331"/>
          </a:xfrm>
          <a:prstGeom prst="rect">
            <a:avLst/>
          </a:prstGeom>
          <a:noFill/>
          <a:ln w="19050">
            <a:solidFill>
              <a:schemeClr val="bg1"/>
            </a:solidFill>
          </a:ln>
        </p:spPr>
        <p:txBody>
          <a:bodyPr wrap="square" rtlCol="0">
            <a:spAutoFit/>
          </a:bodyPr>
          <a:lstStyle/>
          <a:p>
            <a:r>
              <a:rPr lang="de-DE" sz="1200" dirty="0" smtClean="0">
                <a:solidFill>
                  <a:schemeClr val="bg1"/>
                </a:solidFill>
              </a:rPr>
              <a:t>Sensordaten mit Modell auswerten und Geste erkennen</a:t>
            </a:r>
            <a:endParaRPr lang="de-DE" sz="1200" dirty="0">
              <a:solidFill>
                <a:schemeClr val="bg1"/>
              </a:solidFill>
            </a:endParaRPr>
          </a:p>
        </p:txBody>
      </p:sp>
      <p:sp>
        <p:nvSpPr>
          <p:cNvPr id="7" name="Textfeld 6"/>
          <p:cNvSpPr txBox="1"/>
          <p:nvPr/>
        </p:nvSpPr>
        <p:spPr>
          <a:xfrm>
            <a:off x="7305674" y="2436743"/>
            <a:ext cx="1409285" cy="646331"/>
          </a:xfrm>
          <a:prstGeom prst="rect">
            <a:avLst/>
          </a:prstGeom>
          <a:noFill/>
          <a:ln w="19050">
            <a:solidFill>
              <a:schemeClr val="bg1"/>
            </a:solidFill>
          </a:ln>
        </p:spPr>
        <p:txBody>
          <a:bodyPr wrap="square" rtlCol="0">
            <a:spAutoFit/>
          </a:bodyPr>
          <a:lstStyle/>
          <a:p>
            <a:r>
              <a:rPr lang="de-DE" sz="1200" dirty="0" smtClean="0">
                <a:solidFill>
                  <a:schemeClr val="bg1"/>
                </a:solidFill>
              </a:rPr>
              <a:t>Geste einem Steuerungsbefehl zuordnen</a:t>
            </a:r>
            <a:endParaRPr lang="de-DE" sz="1200" dirty="0">
              <a:solidFill>
                <a:schemeClr val="bg1"/>
              </a:solidFill>
            </a:endParaRPr>
          </a:p>
        </p:txBody>
      </p:sp>
      <p:cxnSp>
        <p:nvCxnSpPr>
          <p:cNvPr id="9" name="Gerade Verbindung mit Pfeil 8"/>
          <p:cNvCxnSpPr>
            <a:stCxn id="6" idx="3"/>
            <a:endCxn id="7" idx="1"/>
          </p:cNvCxnSpPr>
          <p:nvPr/>
        </p:nvCxnSpPr>
        <p:spPr>
          <a:xfrm>
            <a:off x="6835471" y="2756845"/>
            <a:ext cx="470203" cy="3064"/>
          </a:xfrm>
          <a:prstGeom prst="straightConnector1">
            <a:avLst/>
          </a:prstGeom>
          <a:ln w="28575">
            <a:solidFill>
              <a:schemeClr val="bg1"/>
            </a:solidFill>
            <a:tailEnd type="arrow"/>
          </a:ln>
        </p:spPr>
        <p:style>
          <a:lnRef idx="1">
            <a:schemeClr val="accent1"/>
          </a:lnRef>
          <a:fillRef idx="0">
            <a:schemeClr val="accent1"/>
          </a:fillRef>
          <a:effectRef idx="0">
            <a:schemeClr val="accent1"/>
          </a:effectRef>
          <a:fontRef idx="minor">
            <a:schemeClr val="tx1"/>
          </a:fontRef>
        </p:style>
      </p:cxnSp>
      <p:pic>
        <p:nvPicPr>
          <p:cNvPr id="24" name="Grafik 23"/>
          <p:cNvPicPr>
            <a:picLocks noChangeAspect="1"/>
          </p:cNvPicPr>
          <p:nvPr/>
        </p:nvPicPr>
        <p:blipFill>
          <a:blip r:embed="rId5"/>
          <a:stretch>
            <a:fillRect/>
          </a:stretch>
        </p:blipFill>
        <p:spPr>
          <a:xfrm>
            <a:off x="10315575" y="1522498"/>
            <a:ext cx="1293825" cy="1446039"/>
          </a:xfrm>
          <a:prstGeom prst="rect">
            <a:avLst/>
          </a:prstGeom>
        </p:spPr>
      </p:pic>
      <p:sp>
        <p:nvSpPr>
          <p:cNvPr id="25" name="Pfeil nach links, rechts und oben 24"/>
          <p:cNvSpPr/>
          <p:nvPr/>
        </p:nvSpPr>
        <p:spPr>
          <a:xfrm rot="20739382">
            <a:off x="10401962" y="1185972"/>
            <a:ext cx="538448" cy="331609"/>
          </a:xfrm>
          <a:prstGeom prst="leftRightUpArrow">
            <a:avLst/>
          </a:prstGeom>
          <a:solidFill>
            <a:schemeClr val="bg2"/>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9" name="Pfeil nach rechts 28"/>
          <p:cNvSpPr/>
          <p:nvPr/>
        </p:nvSpPr>
        <p:spPr>
          <a:xfrm rot="20679375">
            <a:off x="9272685" y="2175147"/>
            <a:ext cx="1206348" cy="785140"/>
          </a:xfrm>
          <a:prstGeom prst="rightArrow">
            <a:avLst/>
          </a:prstGeom>
          <a:solidFill>
            <a:schemeClr val="bg2"/>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smtClean="0"/>
              <a:t>Steuerungs-befehl</a:t>
            </a:r>
            <a:endParaRPr lang="de-DE" sz="1200" dirty="0"/>
          </a:p>
        </p:txBody>
      </p:sp>
      <p:sp>
        <p:nvSpPr>
          <p:cNvPr id="30" name="Textfeld 29"/>
          <p:cNvSpPr txBox="1"/>
          <p:nvPr/>
        </p:nvSpPr>
        <p:spPr>
          <a:xfrm>
            <a:off x="1290431" y="3203714"/>
            <a:ext cx="1090363" cy="307777"/>
          </a:xfrm>
          <a:prstGeom prst="rect">
            <a:avLst/>
          </a:prstGeom>
          <a:noFill/>
        </p:spPr>
        <p:txBody>
          <a:bodyPr wrap="none" rtlCol="0">
            <a:spAutoFit/>
          </a:bodyPr>
          <a:lstStyle/>
          <a:p>
            <a:r>
              <a:rPr lang="de-DE" dirty="0" smtClean="0"/>
              <a:t>Photoplatte</a:t>
            </a:r>
            <a:endParaRPr lang="de-DE" dirty="0"/>
          </a:p>
        </p:txBody>
      </p:sp>
      <p:pic>
        <p:nvPicPr>
          <p:cNvPr id="33" name="Picture 9" descr="G:\Dokumente\GitHub\COSIMA-Laserstar\Dokumentation\CAD_Bilder\ARDUINO MICRO.png"/>
          <p:cNvPicPr>
            <a:picLocks noChangeAspect="1" noChangeArrowheads="1"/>
          </p:cNvPicPr>
          <p:nvPr/>
        </p:nvPicPr>
        <p:blipFill>
          <a:blip r:embed="rId6"/>
          <a:srcRect/>
          <a:stretch>
            <a:fillRect/>
          </a:stretch>
        </p:blipFill>
        <p:spPr bwMode="auto">
          <a:xfrm>
            <a:off x="2318241" y="3876261"/>
            <a:ext cx="1951790" cy="1480930"/>
          </a:xfrm>
          <a:prstGeom prst="rect">
            <a:avLst/>
          </a:prstGeom>
          <a:noFill/>
        </p:spPr>
      </p:pic>
      <p:pic>
        <p:nvPicPr>
          <p:cNvPr id="36" name="Picture 10" descr="G:\Dokumente\GitHub\COSIMA-Laserstar\Dokumentation\Logos\TensorFlow.png"/>
          <p:cNvPicPr>
            <a:picLocks noChangeAspect="1" noChangeArrowheads="1"/>
          </p:cNvPicPr>
          <p:nvPr/>
        </p:nvPicPr>
        <p:blipFill>
          <a:blip r:embed="rId7"/>
          <a:srcRect/>
          <a:stretch>
            <a:fillRect/>
          </a:stretch>
        </p:blipFill>
        <p:spPr bwMode="auto">
          <a:xfrm>
            <a:off x="7245626" y="1118845"/>
            <a:ext cx="725557" cy="604631"/>
          </a:xfrm>
          <a:prstGeom prst="rect">
            <a:avLst/>
          </a:prstGeom>
          <a:noFill/>
        </p:spPr>
      </p:pic>
      <p:pic>
        <p:nvPicPr>
          <p:cNvPr id="37" name="Picture 11" descr="G:\Dokumente\GitHub\COSIMA-Laserstar\Dokumentation\Logos\Python.png"/>
          <p:cNvPicPr>
            <a:picLocks noChangeAspect="1" noChangeArrowheads="1"/>
          </p:cNvPicPr>
          <p:nvPr/>
        </p:nvPicPr>
        <p:blipFill>
          <a:blip r:embed="rId8"/>
          <a:srcRect/>
          <a:stretch>
            <a:fillRect/>
          </a:stretch>
        </p:blipFill>
        <p:spPr bwMode="auto">
          <a:xfrm>
            <a:off x="5701292" y="1252333"/>
            <a:ext cx="1295857" cy="383898"/>
          </a:xfrm>
          <a:prstGeom prst="rect">
            <a:avLst/>
          </a:prstGeom>
          <a:noFill/>
        </p:spPr>
      </p:pic>
      <p:sp>
        <p:nvSpPr>
          <p:cNvPr id="38" name="Pfeil nach rechts 37"/>
          <p:cNvSpPr/>
          <p:nvPr/>
        </p:nvSpPr>
        <p:spPr>
          <a:xfrm rot="2673563">
            <a:off x="1551783" y="3666093"/>
            <a:ext cx="908876" cy="720421"/>
          </a:xfrm>
          <a:prstGeom prst="rightArrow">
            <a:avLst/>
          </a:prstGeom>
          <a:solidFill>
            <a:schemeClr val="bg2"/>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100" dirty="0" smtClean="0"/>
              <a:t>Sensor-daten</a:t>
            </a:r>
            <a:endParaRPr lang="de-DE" sz="1100" dirty="0"/>
          </a:p>
        </p:txBody>
      </p:sp>
      <p:sp>
        <p:nvSpPr>
          <p:cNvPr id="39" name="Pfeil nach rechts 38"/>
          <p:cNvSpPr/>
          <p:nvPr/>
        </p:nvSpPr>
        <p:spPr>
          <a:xfrm rot="19835765">
            <a:off x="4181230" y="3795332"/>
            <a:ext cx="1110304" cy="738351"/>
          </a:xfrm>
          <a:prstGeom prst="rightArrow">
            <a:avLst/>
          </a:prstGeom>
          <a:solidFill>
            <a:schemeClr val="bg2"/>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100" dirty="0" smtClean="0"/>
              <a:t>Reflexions-muster</a:t>
            </a:r>
            <a:endParaRPr lang="de-DE" sz="1100" dirty="0"/>
          </a:p>
        </p:txBody>
      </p:sp>
      <p:sp>
        <p:nvSpPr>
          <p:cNvPr id="40" name="Textfeld 39"/>
          <p:cNvSpPr txBox="1"/>
          <p:nvPr/>
        </p:nvSpPr>
        <p:spPr>
          <a:xfrm>
            <a:off x="2963519" y="5234610"/>
            <a:ext cx="801823" cy="307777"/>
          </a:xfrm>
          <a:prstGeom prst="rect">
            <a:avLst/>
          </a:prstGeom>
          <a:noFill/>
        </p:spPr>
        <p:txBody>
          <a:bodyPr wrap="none" rtlCol="0">
            <a:spAutoFit/>
          </a:bodyPr>
          <a:lstStyle/>
          <a:p>
            <a:r>
              <a:rPr lang="de-DE" dirty="0" smtClean="0"/>
              <a:t>Arduino</a:t>
            </a:r>
            <a:endParaRPr lang="de-DE" dirty="0"/>
          </a:p>
        </p:txBody>
      </p:sp>
      <p:sp>
        <p:nvSpPr>
          <p:cNvPr id="41" name="Eingekerbter Richtungspfeil 40"/>
          <p:cNvSpPr/>
          <p:nvPr/>
        </p:nvSpPr>
        <p:spPr>
          <a:xfrm rot="16200000">
            <a:off x="1728996" y="2413001"/>
            <a:ext cx="122030" cy="114300"/>
          </a:xfrm>
          <a:prstGeom prst="chevron">
            <a:avLst/>
          </a:prstGeom>
          <a:solidFill>
            <a:schemeClr val="accent6">
              <a:lumMod val="75000"/>
            </a:schemeClr>
          </a:solidFill>
          <a:ln>
            <a:solidFill>
              <a:schemeClr val="accent6"/>
            </a:solidFill>
          </a:ln>
          <a:effectLst>
            <a:glow rad="635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44" name="Eingekerbter Richtungspfeil 43"/>
          <p:cNvSpPr/>
          <p:nvPr/>
        </p:nvSpPr>
        <p:spPr>
          <a:xfrm rot="16200000">
            <a:off x="1728996" y="2212976"/>
            <a:ext cx="122030" cy="114300"/>
          </a:xfrm>
          <a:prstGeom prst="chevron">
            <a:avLst/>
          </a:prstGeom>
          <a:solidFill>
            <a:schemeClr val="accent6">
              <a:lumMod val="75000"/>
            </a:schemeClr>
          </a:solidFill>
          <a:ln>
            <a:solidFill>
              <a:schemeClr val="accent6"/>
            </a:solidFill>
          </a:ln>
          <a:effectLst>
            <a:glow rad="635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45" name="Eingekerbter Richtungspfeil 44"/>
          <p:cNvSpPr/>
          <p:nvPr/>
        </p:nvSpPr>
        <p:spPr>
          <a:xfrm rot="3137608">
            <a:off x="1821071" y="2016125"/>
            <a:ext cx="122030" cy="114300"/>
          </a:xfrm>
          <a:prstGeom prst="chevron">
            <a:avLst/>
          </a:prstGeom>
          <a:solidFill>
            <a:schemeClr val="accent6">
              <a:lumMod val="75000"/>
            </a:schemeClr>
          </a:solidFill>
          <a:ln>
            <a:solidFill>
              <a:schemeClr val="accent6"/>
            </a:solidFill>
          </a:ln>
          <a:effectLst>
            <a:glow rad="635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46" name="Eingekerbter Richtungspfeil 45"/>
          <p:cNvSpPr/>
          <p:nvPr/>
        </p:nvSpPr>
        <p:spPr>
          <a:xfrm rot="3282343">
            <a:off x="1935372" y="2181226"/>
            <a:ext cx="122030" cy="114300"/>
          </a:xfrm>
          <a:prstGeom prst="chevron">
            <a:avLst/>
          </a:prstGeom>
          <a:solidFill>
            <a:schemeClr val="accent6">
              <a:lumMod val="75000"/>
            </a:schemeClr>
          </a:solidFill>
          <a:ln>
            <a:solidFill>
              <a:schemeClr val="accent6"/>
            </a:solidFill>
          </a:ln>
          <a:effectLst>
            <a:glow rad="635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47" name="Eingekerbter Richtungspfeil 46"/>
          <p:cNvSpPr/>
          <p:nvPr/>
        </p:nvSpPr>
        <p:spPr>
          <a:xfrm rot="3137608">
            <a:off x="2052052" y="2349501"/>
            <a:ext cx="122030" cy="114300"/>
          </a:xfrm>
          <a:prstGeom prst="chevron">
            <a:avLst/>
          </a:prstGeom>
          <a:solidFill>
            <a:schemeClr val="accent6">
              <a:lumMod val="75000"/>
            </a:schemeClr>
          </a:solidFill>
          <a:ln>
            <a:solidFill>
              <a:schemeClr val="accent6"/>
            </a:solidFill>
          </a:ln>
          <a:effectLst>
            <a:glow rad="635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48" name="Eingekerbter Richtungspfeil 47"/>
          <p:cNvSpPr/>
          <p:nvPr/>
        </p:nvSpPr>
        <p:spPr>
          <a:xfrm rot="3137608">
            <a:off x="2165558" y="2502694"/>
            <a:ext cx="122030" cy="114300"/>
          </a:xfrm>
          <a:prstGeom prst="chevron">
            <a:avLst/>
          </a:prstGeom>
          <a:solidFill>
            <a:schemeClr val="accent6">
              <a:lumMod val="75000"/>
            </a:schemeClr>
          </a:solidFill>
          <a:ln>
            <a:solidFill>
              <a:schemeClr val="accent6"/>
            </a:solidFill>
          </a:ln>
          <a:effectLst>
            <a:glow rad="635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Tree>
    <p:extLst>
      <p:ext uri="{BB962C8B-B14F-4D97-AF65-F5344CB8AC3E}">
        <p14:creationId xmlns:p14="http://schemas.microsoft.com/office/powerpoint/2010/main" xmlns="" val="2322801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9" grpId="0" animBg="1"/>
      <p:bldP spid="38" grpId="0" animBg="1"/>
      <p:bldP spid="3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a:t>Vorteile des </a:t>
            </a:r>
            <a:r>
              <a:rPr lang="de-DE" dirty="0" err="1" smtClean="0"/>
              <a:t>Gestikulasers</a:t>
            </a:r>
            <a:endParaRPr lang="de-DE" dirty="0"/>
          </a:p>
        </p:txBody>
      </p:sp>
      <p:graphicFrame>
        <p:nvGraphicFramePr>
          <p:cNvPr id="4" name="Tabelle 3"/>
          <p:cNvGraphicFramePr>
            <a:graphicFrameLocks noGrp="1"/>
          </p:cNvGraphicFramePr>
          <p:nvPr>
            <p:extLst>
              <p:ext uri="{D42A27DB-BD31-4B8C-83A1-F6EECF244321}">
                <p14:modId xmlns:p14="http://schemas.microsoft.com/office/powerpoint/2010/main" xmlns="" val="1214293954"/>
              </p:ext>
            </p:extLst>
          </p:nvPr>
        </p:nvGraphicFramePr>
        <p:xfrm>
          <a:off x="1113692" y="813203"/>
          <a:ext cx="8677621" cy="4226825"/>
        </p:xfrm>
        <a:graphic>
          <a:graphicData uri="http://schemas.openxmlformats.org/drawingml/2006/table">
            <a:tbl>
              <a:tblPr firstRow="1" bandRow="1">
                <a:tableStyleId>{68D230F3-CF80-4859-8CE7-A43EE81993B5}</a:tableStyleId>
              </a:tblPr>
              <a:tblGrid>
                <a:gridCol w="2848708"/>
                <a:gridCol w="2793810"/>
                <a:gridCol w="3035103"/>
              </a:tblGrid>
              <a:tr h="748038">
                <a:tc>
                  <a:txBody>
                    <a:bodyPr/>
                    <a:lstStyle/>
                    <a:p>
                      <a:r>
                        <a:rPr lang="de-DE" sz="1600" dirty="0" smtClean="0"/>
                        <a:t>Bekannte</a:t>
                      </a:r>
                      <a:r>
                        <a:rPr lang="de-DE" sz="1600" baseline="0" dirty="0" smtClean="0"/>
                        <a:t> Gestenerkennungssysteme</a:t>
                      </a:r>
                      <a:endParaRPr lang="de-DE" sz="1600" dirty="0"/>
                    </a:p>
                  </a:txBody>
                  <a:tcPr/>
                </a:tc>
                <a:tc>
                  <a:txBody>
                    <a:bodyPr/>
                    <a:lstStyle/>
                    <a:p>
                      <a:r>
                        <a:rPr lang="de-DE" sz="1600" dirty="0" err="1" smtClean="0"/>
                        <a:t>Gestikulaser</a:t>
                      </a:r>
                      <a:endParaRPr lang="de-DE" sz="1600" dirty="0"/>
                    </a:p>
                  </a:txBody>
                  <a:tcPr/>
                </a:tc>
                <a:tc>
                  <a:txBody>
                    <a:bodyPr/>
                    <a:lstStyle/>
                    <a:p>
                      <a:endParaRPr lang="de-DE" dirty="0"/>
                    </a:p>
                  </a:txBody>
                  <a:tcPr/>
                </a:tc>
              </a:tr>
              <a:tr h="546184">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de-DE" dirty="0" smtClean="0"/>
                        <a:t>Sensorik am Körper des Nutzers</a:t>
                      </a:r>
                    </a:p>
                  </a:txBody>
                  <a:tcPr/>
                </a:tc>
                <a:tc>
                  <a:txBody>
                    <a:bodyPr/>
                    <a:lstStyle/>
                    <a:p>
                      <a:pPr marL="0" indent="0">
                        <a:buFont typeface="Arial" panose="020B0604020202020204" pitchFamily="34" charset="0"/>
                        <a:buNone/>
                      </a:pPr>
                      <a:r>
                        <a:rPr lang="de-DE" dirty="0" smtClean="0"/>
                        <a:t>Sensorhandschuh nur in der Anlernphase</a:t>
                      </a:r>
                      <a:endParaRPr lang="de-DE" dirty="0"/>
                    </a:p>
                  </a:txBody>
                  <a:tcPr/>
                </a:tc>
                <a:tc>
                  <a:txBody>
                    <a:bodyPr/>
                    <a:lstStyle/>
                    <a:p>
                      <a:pPr marL="0" indent="0">
                        <a:buFont typeface="Arial" panose="020B0604020202020204" pitchFamily="34" charset="0"/>
                        <a:buNone/>
                      </a:pPr>
                      <a:endParaRPr lang="de-DE" dirty="0"/>
                    </a:p>
                  </a:txBody>
                  <a:tcPr/>
                </a:tc>
              </a:tr>
              <a:tr h="615849">
                <a:tc>
                  <a:txBody>
                    <a:bodyPr/>
                    <a:lstStyle/>
                    <a:p>
                      <a:pPr marL="0" indent="0">
                        <a:buFont typeface="Arial" panose="020B0604020202020204" pitchFamily="34" charset="0"/>
                        <a:buNone/>
                      </a:pPr>
                      <a:r>
                        <a:rPr lang="de-DE" dirty="0" smtClean="0"/>
                        <a:t>Ausschließlich grobe Gesten </a:t>
                      </a:r>
                      <a:endParaRPr lang="de-DE" dirty="0"/>
                    </a:p>
                  </a:txBody>
                  <a:tcPr/>
                </a:tc>
                <a:tc>
                  <a:txBody>
                    <a:bodyPr/>
                    <a:lstStyle/>
                    <a:p>
                      <a:pPr marL="0" indent="0">
                        <a:buFont typeface="Arial" panose="020B0604020202020204" pitchFamily="34" charset="0"/>
                        <a:buNone/>
                      </a:pPr>
                      <a:r>
                        <a:rPr lang="de-DE" dirty="0" smtClean="0"/>
                        <a:t>Grob</a:t>
                      </a:r>
                      <a:r>
                        <a:rPr lang="de-DE" baseline="0" dirty="0" smtClean="0"/>
                        <a:t> und Feinheit variierbar durch erweiterbare Boxen</a:t>
                      </a:r>
                      <a:endParaRPr lang="de-DE" dirty="0"/>
                    </a:p>
                  </a:txBody>
                  <a:tcPr/>
                </a:tc>
                <a:tc>
                  <a:txBody>
                    <a:bodyPr/>
                    <a:lstStyle/>
                    <a:p>
                      <a:pPr marL="0" indent="0">
                        <a:buFont typeface="Arial" panose="020B0604020202020204" pitchFamily="34" charset="0"/>
                        <a:buNone/>
                      </a:pPr>
                      <a:endParaRPr lang="de-DE" dirty="0"/>
                    </a:p>
                  </a:txBody>
                  <a:tcPr/>
                </a:tc>
              </a:tr>
              <a:tr h="975096">
                <a:tc>
                  <a:txBody>
                    <a:bodyPr/>
                    <a:lstStyle/>
                    <a:p>
                      <a:pPr marL="0" indent="0">
                        <a:buFont typeface="Arial" panose="020B0604020202020204" pitchFamily="34" charset="0"/>
                        <a:buNone/>
                      </a:pPr>
                      <a:r>
                        <a:rPr lang="de-DE" dirty="0" smtClean="0"/>
                        <a:t>Plattformabhängigkeit</a:t>
                      </a:r>
                      <a:endParaRPr lang="de-DE" dirty="0"/>
                    </a:p>
                  </a:txBody>
                  <a:tcPr/>
                </a:tc>
                <a:tc>
                  <a:txBody>
                    <a:bodyPr/>
                    <a:lstStyle/>
                    <a:p>
                      <a:pPr marL="0" indent="0">
                        <a:buFont typeface="Arial" panose="020B0604020202020204" pitchFamily="34" charset="0"/>
                        <a:buNone/>
                      </a:pPr>
                      <a:r>
                        <a:rPr lang="de-DE" dirty="0" smtClean="0"/>
                        <a:t>Plattformunabhängig durch ausschließliche Nutzung von </a:t>
                      </a:r>
                      <a:r>
                        <a:rPr lang="de-DE" dirty="0" err="1" smtClean="0"/>
                        <a:t>OpenSource</a:t>
                      </a:r>
                      <a:r>
                        <a:rPr lang="de-DE" dirty="0" smtClean="0"/>
                        <a:t> Programme</a:t>
                      </a:r>
                      <a:r>
                        <a:rPr lang="de-DE" baseline="0" dirty="0" smtClean="0"/>
                        <a:t> </a:t>
                      </a:r>
                      <a:endParaRPr lang="de-DE" dirty="0"/>
                    </a:p>
                  </a:txBody>
                  <a:tcPr/>
                </a:tc>
                <a:tc>
                  <a:txBody>
                    <a:bodyPr/>
                    <a:lstStyle/>
                    <a:p>
                      <a:pPr marL="0" indent="0">
                        <a:buFont typeface="Arial" panose="020B0604020202020204" pitchFamily="34" charset="0"/>
                        <a:buNone/>
                      </a:pPr>
                      <a:endParaRPr lang="de-DE" dirty="0"/>
                    </a:p>
                  </a:txBody>
                  <a:tcPr/>
                </a:tc>
              </a:tr>
              <a:tr h="795474">
                <a:tc>
                  <a:txBody>
                    <a:bodyPr/>
                    <a:lstStyle/>
                    <a:p>
                      <a:r>
                        <a:rPr lang="de-DE" dirty="0" smtClean="0"/>
                        <a:t>Systemtauglichkeit abhängig von</a:t>
                      </a:r>
                      <a:r>
                        <a:rPr lang="de-DE" baseline="0" dirty="0" smtClean="0"/>
                        <a:t> Lichtverhältnissen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smtClean="0"/>
                        <a:t>Unabhängig von äußeren Lichtverhältnissen durch infrarot</a:t>
                      </a:r>
                      <a:r>
                        <a:rPr lang="de-DE" baseline="0" dirty="0" smtClean="0"/>
                        <a:t>es Licht</a:t>
                      </a:r>
                    </a:p>
                  </a:txBody>
                  <a:tcPr/>
                </a:tc>
                <a:tc>
                  <a:txBody>
                    <a:bodyPr/>
                    <a:lstStyle/>
                    <a:p>
                      <a:pPr marL="0" indent="0">
                        <a:buFont typeface="Arial" panose="020B0604020202020204" pitchFamily="34" charset="0"/>
                        <a:buNone/>
                      </a:pPr>
                      <a:endParaRPr lang="de-DE" dirty="0"/>
                    </a:p>
                  </a:txBody>
                  <a:tcPr/>
                </a:tc>
              </a:tr>
              <a:tr h="54618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smtClean="0"/>
                        <a:t>Keine</a:t>
                      </a:r>
                      <a:r>
                        <a:rPr lang="de-DE" baseline="0" dirty="0" smtClean="0"/>
                        <a:t> individuelle Nutzerabstimmung</a:t>
                      </a:r>
                      <a:endParaRPr lang="de-DE" dirty="0" smtClean="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smtClean="0"/>
                        <a:t>Nutzerabstimmung durch Anlernphase</a:t>
                      </a:r>
                    </a:p>
                  </a:txBody>
                  <a:tcPr/>
                </a:tc>
                <a:tc>
                  <a:txBody>
                    <a:bodyPr/>
                    <a:lstStyle/>
                    <a:p>
                      <a:endParaRPr lang="de-DE" dirty="0"/>
                    </a:p>
                  </a:txBody>
                  <a:tcPr/>
                </a:tc>
              </a:tr>
            </a:tbl>
          </a:graphicData>
        </a:graphic>
      </p:graphicFrame>
      <p:pic>
        <p:nvPicPr>
          <p:cNvPr id="5" name="Grafik 4"/>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6884151" y="3069770"/>
            <a:ext cx="1364450" cy="404218"/>
          </a:xfrm>
          <a:prstGeom prst="rect">
            <a:avLst/>
          </a:prstGeom>
        </p:spPr>
      </p:pic>
      <p:pic>
        <p:nvPicPr>
          <p:cNvPr id="6" name="Grafik 5"/>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8564672" y="2848147"/>
            <a:ext cx="871993" cy="726661"/>
          </a:xfrm>
          <a:prstGeom prst="rect">
            <a:avLst/>
          </a:prstGeom>
        </p:spPr>
      </p:pic>
      <p:pic>
        <p:nvPicPr>
          <p:cNvPr id="7" name="Grafik 6"/>
          <p:cNvPicPr>
            <a:picLocks noChangeAspect="1"/>
          </p:cNvPicPr>
          <p:nvPr/>
        </p:nvPicPr>
        <p:blipFill>
          <a:blip r:embed="rId5" cstate="print">
            <a:extLst>
              <a:ext uri="{28A0092B-C50C-407E-A947-70E740481C1C}">
                <a14:useLocalDpi xmlns:a14="http://schemas.microsoft.com/office/drawing/2010/main" xmlns="" val="0"/>
              </a:ext>
            </a:extLst>
          </a:blip>
          <a:stretch>
            <a:fillRect/>
          </a:stretch>
        </p:blipFill>
        <p:spPr>
          <a:xfrm>
            <a:off x="4034206" y="5207161"/>
            <a:ext cx="1907005" cy="726062"/>
          </a:xfrm>
          <a:prstGeom prst="rect">
            <a:avLst/>
          </a:prstGeom>
        </p:spPr>
      </p:pic>
      <p:pic>
        <p:nvPicPr>
          <p:cNvPr id="8" name="Grafik 7"/>
          <p:cNvPicPr>
            <a:picLocks noChangeAspect="1"/>
          </p:cNvPicPr>
          <p:nvPr/>
        </p:nvPicPr>
        <p:blipFill>
          <a:blip r:embed="rId6">
            <a:extLst>
              <a:ext uri="{28A0092B-C50C-407E-A947-70E740481C1C}">
                <a14:useLocalDpi xmlns:a14="http://schemas.microsoft.com/office/drawing/2010/main" xmlns="" val="0"/>
              </a:ext>
            </a:extLst>
          </a:blip>
          <a:stretch>
            <a:fillRect/>
          </a:stretch>
        </p:blipFill>
        <p:spPr>
          <a:xfrm>
            <a:off x="1653901" y="5095379"/>
            <a:ext cx="1757514" cy="878757"/>
          </a:xfrm>
          <a:prstGeom prst="rect">
            <a:avLst/>
          </a:prstGeom>
        </p:spPr>
      </p:pic>
      <p:pic>
        <p:nvPicPr>
          <p:cNvPr id="9" name="Grafik 8"/>
          <p:cNvPicPr>
            <a:picLocks noChangeAspect="1"/>
          </p:cNvPicPr>
          <p:nvPr/>
        </p:nvPicPr>
        <p:blipFill>
          <a:blip r:embed="rId7" cstate="print">
            <a:extLst>
              <a:ext uri="{28A0092B-C50C-407E-A947-70E740481C1C}">
                <a14:useLocalDpi xmlns:a14="http://schemas.microsoft.com/office/drawing/2010/main" xmlns="" val="0"/>
              </a:ext>
            </a:extLst>
          </a:blip>
          <a:stretch>
            <a:fillRect/>
          </a:stretch>
        </p:blipFill>
        <p:spPr>
          <a:xfrm>
            <a:off x="7566376" y="3848678"/>
            <a:ext cx="994153" cy="550814"/>
          </a:xfrm>
          <a:prstGeom prst="rect">
            <a:avLst/>
          </a:prstGeom>
        </p:spPr>
      </p:pic>
      <p:sp>
        <p:nvSpPr>
          <p:cNvPr id="10" name="Textfeld 9"/>
          <p:cNvSpPr txBox="1"/>
          <p:nvPr/>
        </p:nvSpPr>
        <p:spPr>
          <a:xfrm>
            <a:off x="6653025" y="1690233"/>
            <a:ext cx="1332340" cy="338554"/>
          </a:xfrm>
          <a:prstGeom prst="rect">
            <a:avLst/>
          </a:prstGeom>
          <a:noFill/>
        </p:spPr>
        <p:txBody>
          <a:bodyPr wrap="square" rtlCol="0">
            <a:spAutoFit/>
          </a:bodyPr>
          <a:lstStyle/>
          <a:p>
            <a:r>
              <a:rPr lang="de-DE" sz="1600" dirty="0" smtClean="0"/>
              <a:t>Anlernphase</a:t>
            </a:r>
            <a:endParaRPr lang="de-DE" dirty="0"/>
          </a:p>
        </p:txBody>
      </p:sp>
      <p:sp>
        <p:nvSpPr>
          <p:cNvPr id="11" name="Textfeld 10"/>
          <p:cNvSpPr txBox="1"/>
          <p:nvPr/>
        </p:nvSpPr>
        <p:spPr>
          <a:xfrm>
            <a:off x="8434685" y="1684909"/>
            <a:ext cx="1169038" cy="338554"/>
          </a:xfrm>
          <a:prstGeom prst="rect">
            <a:avLst/>
          </a:prstGeom>
          <a:noFill/>
        </p:spPr>
        <p:txBody>
          <a:bodyPr wrap="none" rtlCol="0">
            <a:spAutoFit/>
          </a:bodyPr>
          <a:lstStyle/>
          <a:p>
            <a:r>
              <a:rPr lang="de-DE" sz="1600" dirty="0" smtClean="0"/>
              <a:t>Live Betrieb</a:t>
            </a:r>
            <a:endParaRPr lang="de-DE" sz="1600" dirty="0"/>
          </a:p>
        </p:txBody>
      </p:sp>
      <p:cxnSp>
        <p:nvCxnSpPr>
          <p:cNvPr id="12" name="Gerade Verbindung mit Pfeil 11"/>
          <p:cNvCxnSpPr>
            <a:stCxn id="10" idx="3"/>
            <a:endCxn id="11" idx="1"/>
          </p:cNvCxnSpPr>
          <p:nvPr/>
        </p:nvCxnSpPr>
        <p:spPr>
          <a:xfrm flipV="1">
            <a:off x="7985365" y="1854186"/>
            <a:ext cx="449320" cy="5324"/>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3" name="Grafik 12"/>
          <p:cNvPicPr>
            <a:picLocks noChangeAspect="1"/>
          </p:cNvPicPr>
          <p:nvPr/>
        </p:nvPicPr>
        <p:blipFill>
          <a:blip r:embed="rId8" cstate="print">
            <a:extLst>
              <a:ext uri="{28A0092B-C50C-407E-A947-70E740481C1C}">
                <a14:useLocalDpi xmlns:a14="http://schemas.microsoft.com/office/drawing/2010/main" xmlns="" val="0"/>
              </a:ext>
            </a:extLst>
          </a:blip>
          <a:stretch>
            <a:fillRect/>
          </a:stretch>
        </p:blipFill>
        <p:spPr>
          <a:xfrm>
            <a:off x="6289795" y="5130548"/>
            <a:ext cx="1496637" cy="842766"/>
          </a:xfrm>
          <a:prstGeom prst="rect">
            <a:avLst/>
          </a:prstGeom>
        </p:spPr>
      </p:pic>
      <p:pic>
        <p:nvPicPr>
          <p:cNvPr id="14" name="Grafik 13"/>
          <p:cNvPicPr>
            <a:picLocks noChangeAspect="1"/>
          </p:cNvPicPr>
          <p:nvPr/>
        </p:nvPicPr>
        <p:blipFill rotWithShape="1">
          <a:blip r:embed="rId9" cstate="print">
            <a:extLst>
              <a:ext uri="{28A0092B-C50C-407E-A947-70E740481C1C}">
                <a14:useLocalDpi xmlns:a14="http://schemas.microsoft.com/office/drawing/2010/main" xmlns="" val="0"/>
              </a:ext>
            </a:extLst>
          </a:blip>
          <a:srcRect l="11328" r="19457"/>
          <a:stretch/>
        </p:blipFill>
        <p:spPr>
          <a:xfrm>
            <a:off x="8248601" y="5083060"/>
            <a:ext cx="1371600" cy="937741"/>
          </a:xfrm>
          <a:prstGeom prst="rect">
            <a:avLst/>
          </a:prstGeom>
        </p:spPr>
      </p:pic>
      <p:pic>
        <p:nvPicPr>
          <p:cNvPr id="16" name="Grafik 15"/>
          <p:cNvPicPr>
            <a:picLocks noChangeAspect="1"/>
          </p:cNvPicPr>
          <p:nvPr/>
        </p:nvPicPr>
        <p:blipFill rotWithShape="1">
          <a:blip r:embed="rId10" cstate="print">
            <a:extLst>
              <a:ext uri="{28A0092B-C50C-407E-A947-70E740481C1C}">
                <a14:useLocalDpi xmlns:a14="http://schemas.microsoft.com/office/drawing/2010/main" xmlns="" val="0"/>
              </a:ext>
            </a:extLst>
          </a:blip>
          <a:srcRect l="14167" t="1133" r="28125" b="691"/>
          <a:stretch/>
        </p:blipFill>
        <p:spPr>
          <a:xfrm>
            <a:off x="7699623" y="2121857"/>
            <a:ext cx="735062" cy="591765"/>
          </a:xfrm>
          <a:prstGeom prst="rect">
            <a:avLst/>
          </a:prstGeom>
        </p:spPr>
      </p:pic>
      <p:sp>
        <p:nvSpPr>
          <p:cNvPr id="2" name="Rechteck 1"/>
          <p:cNvSpPr/>
          <p:nvPr/>
        </p:nvSpPr>
        <p:spPr>
          <a:xfrm>
            <a:off x="1113692" y="1570892"/>
            <a:ext cx="8677621" cy="550965"/>
          </a:xfrm>
          <a:prstGeom prst="rect">
            <a:avLst/>
          </a:prstGeom>
          <a:noFill/>
          <a:ln w="19050">
            <a:solidFill>
              <a:srgbClr val="FF0000"/>
            </a:solidFill>
          </a:ln>
          <a:effectLst>
            <a:glow rad="635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7" name="Rechteck 16"/>
          <p:cNvSpPr/>
          <p:nvPr/>
        </p:nvSpPr>
        <p:spPr>
          <a:xfrm>
            <a:off x="1113692" y="2119108"/>
            <a:ext cx="8677621" cy="594514"/>
          </a:xfrm>
          <a:prstGeom prst="rect">
            <a:avLst/>
          </a:prstGeom>
          <a:noFill/>
          <a:ln w="19050">
            <a:solidFill>
              <a:srgbClr val="FF0000"/>
            </a:solidFill>
          </a:ln>
          <a:effectLst>
            <a:glow rad="635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8" name="Rechteck 17"/>
          <p:cNvSpPr/>
          <p:nvPr/>
        </p:nvSpPr>
        <p:spPr>
          <a:xfrm>
            <a:off x="1113692" y="2705948"/>
            <a:ext cx="8677621" cy="975597"/>
          </a:xfrm>
          <a:prstGeom prst="rect">
            <a:avLst/>
          </a:prstGeom>
          <a:noFill/>
          <a:ln w="19050">
            <a:solidFill>
              <a:srgbClr val="FF0000"/>
            </a:solidFill>
          </a:ln>
          <a:effectLst>
            <a:glow rad="635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9" name="Rechteck 18"/>
          <p:cNvSpPr/>
          <p:nvPr/>
        </p:nvSpPr>
        <p:spPr>
          <a:xfrm>
            <a:off x="1113691" y="3665328"/>
            <a:ext cx="8677621" cy="836334"/>
          </a:xfrm>
          <a:prstGeom prst="rect">
            <a:avLst/>
          </a:prstGeom>
          <a:noFill/>
          <a:ln w="19050">
            <a:solidFill>
              <a:srgbClr val="FF0000"/>
            </a:solidFill>
          </a:ln>
          <a:effectLst>
            <a:glow rad="635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0" name="Rechteck 19"/>
          <p:cNvSpPr/>
          <p:nvPr/>
        </p:nvSpPr>
        <p:spPr>
          <a:xfrm>
            <a:off x="1113691" y="4514410"/>
            <a:ext cx="8677621" cy="550965"/>
          </a:xfrm>
          <a:prstGeom prst="rect">
            <a:avLst/>
          </a:prstGeom>
          <a:noFill/>
          <a:ln w="19050">
            <a:solidFill>
              <a:srgbClr val="FF0000"/>
            </a:solidFill>
          </a:ln>
          <a:effectLst>
            <a:glow rad="635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xmlns="" val="231114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xit" presetSubtype="0" fill="hold" grpId="1" nodeType="withEffect">
                                  <p:stCondLst>
                                    <p:cond delay="0"/>
                                  </p:stCondLst>
                                  <p:childTnLst>
                                    <p:set>
                                      <p:cBhvr>
                                        <p:cTn id="18" dur="1" fill="hold">
                                          <p:stCondLst>
                                            <p:cond delay="0"/>
                                          </p:stCondLst>
                                        </p:cTn>
                                        <p:tgtEl>
                                          <p:spTgt spid="2"/>
                                        </p:tgtEl>
                                        <p:attrNameLst>
                                          <p:attrName>style.visibility</p:attrName>
                                        </p:attrNameLst>
                                      </p:cBhvr>
                                      <p:to>
                                        <p:strVal val="hidden"/>
                                      </p:to>
                                    </p:set>
                                  </p:childTnLst>
                                </p:cTn>
                              </p:par>
                              <p:par>
                                <p:cTn id="19" presetID="1" presetClass="entr" presetSubtype="0" fill="hold" grpId="1"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childTnLst>
                                </p:cTn>
                              </p:par>
                              <p:par>
                                <p:cTn id="25" presetID="10" presetClass="exit" presetSubtype="0" fill="hold" grpId="0" nodeType="withEffect">
                                  <p:stCondLst>
                                    <p:cond delay="0"/>
                                  </p:stCondLst>
                                  <p:childTnLst>
                                    <p:animEffect transition="out" filter="fade">
                                      <p:cBhvr>
                                        <p:cTn id="26" dur="500"/>
                                        <p:tgtEl>
                                          <p:spTgt spid="17"/>
                                        </p:tgtEl>
                                      </p:cBhvr>
                                    </p:animEffect>
                                    <p:set>
                                      <p:cBhvr>
                                        <p:cTn id="27" dur="1" fill="hold">
                                          <p:stCondLst>
                                            <p:cond delay="499"/>
                                          </p:stCondLst>
                                        </p:cTn>
                                        <p:tgtEl>
                                          <p:spTgt spid="17"/>
                                        </p:tgtEl>
                                        <p:attrNameLst>
                                          <p:attrName>style.visibility</p:attrName>
                                        </p:attrNameLst>
                                      </p:cBhvr>
                                      <p:to>
                                        <p:strVal val="hidden"/>
                                      </p:to>
                                    </p:set>
                                  </p:childTnLst>
                                </p:cTn>
                              </p:par>
                              <p:par>
                                <p:cTn id="28" presetID="1" presetClass="entr" presetSubtype="0" fill="hold" grpId="1" nodeType="withEffect">
                                  <p:stCondLst>
                                    <p:cond delay="0"/>
                                  </p:stCondLst>
                                  <p:childTnLst>
                                    <p:set>
                                      <p:cBhvr>
                                        <p:cTn id="29" dur="1" fill="hold">
                                          <p:stCondLst>
                                            <p:cond delay="0"/>
                                          </p:stCondLst>
                                        </p:cTn>
                                        <p:tgtEl>
                                          <p:spTgt spid="18"/>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6"/>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9"/>
                                        </p:tgtEl>
                                        <p:attrNameLst>
                                          <p:attrName>style.visibility</p:attrName>
                                        </p:attrNameLst>
                                      </p:cBhvr>
                                      <p:to>
                                        <p:strVal val="visible"/>
                                      </p:to>
                                    </p:set>
                                  </p:childTnLst>
                                </p:cTn>
                              </p:par>
                              <p:par>
                                <p:cTn id="36" presetID="10" presetClass="exit" presetSubtype="0" fill="hold" grpId="0" nodeType="withEffect">
                                  <p:stCondLst>
                                    <p:cond delay="0"/>
                                  </p:stCondLst>
                                  <p:childTnLst>
                                    <p:animEffect transition="out" filter="fade">
                                      <p:cBhvr>
                                        <p:cTn id="37" dur="500"/>
                                        <p:tgtEl>
                                          <p:spTgt spid="18"/>
                                        </p:tgtEl>
                                      </p:cBhvr>
                                    </p:animEffect>
                                    <p:set>
                                      <p:cBhvr>
                                        <p:cTn id="38" dur="1" fill="hold">
                                          <p:stCondLst>
                                            <p:cond delay="499"/>
                                          </p:stCondLst>
                                        </p:cTn>
                                        <p:tgtEl>
                                          <p:spTgt spid="18"/>
                                        </p:tgtEl>
                                        <p:attrNameLst>
                                          <p:attrName>style.visibility</p:attrName>
                                        </p:attrNameLst>
                                      </p:cBhvr>
                                      <p:to>
                                        <p:strVal val="hidden"/>
                                      </p:to>
                                    </p:set>
                                  </p:childTnLst>
                                </p:cTn>
                              </p:par>
                              <p:par>
                                <p:cTn id="39" presetID="1" presetClass="entr" presetSubtype="0" fill="hold" grpId="1" nodeType="withEffect">
                                  <p:stCondLst>
                                    <p:cond delay="0"/>
                                  </p:stCondLst>
                                  <p:childTnLst>
                                    <p:set>
                                      <p:cBhvr>
                                        <p:cTn id="40" dur="1" fill="hold">
                                          <p:stCondLst>
                                            <p:cond delay="0"/>
                                          </p:stCondLst>
                                        </p:cTn>
                                        <p:tgtEl>
                                          <p:spTgt spid="1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0" presetClass="exit" presetSubtype="0" fill="hold" grpId="0" nodeType="clickEffect">
                                  <p:stCondLst>
                                    <p:cond delay="0"/>
                                  </p:stCondLst>
                                  <p:childTnLst>
                                    <p:animEffect transition="out" filter="fade">
                                      <p:cBhvr>
                                        <p:cTn id="44" dur="500"/>
                                        <p:tgtEl>
                                          <p:spTgt spid="19"/>
                                        </p:tgtEl>
                                      </p:cBhvr>
                                    </p:animEffect>
                                    <p:set>
                                      <p:cBhvr>
                                        <p:cTn id="45" dur="1" fill="hold">
                                          <p:stCondLst>
                                            <p:cond delay="499"/>
                                          </p:stCondLst>
                                        </p:cTn>
                                        <p:tgtEl>
                                          <p:spTgt spid="19"/>
                                        </p:tgtEl>
                                        <p:attrNameLst>
                                          <p:attrName>style.visibility</p:attrName>
                                        </p:attrNameLst>
                                      </p:cBhvr>
                                      <p:to>
                                        <p:strVal val="hidden"/>
                                      </p:to>
                                    </p:set>
                                  </p:childTnLst>
                                </p:cTn>
                              </p:par>
                              <p:par>
                                <p:cTn id="46" presetID="1" presetClass="entr" presetSubtype="0" fill="hold" grpId="1" nodeType="withEffect">
                                  <p:stCondLst>
                                    <p:cond delay="0"/>
                                  </p:stCondLst>
                                  <p:childTnLst>
                                    <p:set>
                                      <p:cBhvr>
                                        <p:cTn id="47"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2" grpId="0" animBg="1"/>
      <p:bldP spid="2" grpId="1" animBg="1"/>
      <p:bldP spid="17" grpId="0" animBg="1"/>
      <p:bldP spid="17" grpId="1" animBg="1"/>
      <p:bldP spid="18" grpId="0" animBg="1"/>
      <p:bldP spid="18" grpId="1" animBg="1"/>
      <p:bldP spid="19" grpId="0" animBg="1"/>
      <p:bldP spid="19" grpId="1" animBg="1"/>
      <p:bldP spid="20" grpId="1" animBg="1"/>
    </p:bldLst>
  </p:timing>
</p:sld>
</file>

<file path=ppt/theme/theme1.xml><?xml version="1.0" encoding="utf-8"?>
<a:theme xmlns:a="http://schemas.openxmlformats.org/drawingml/2006/main" name="Präsentation_Master_RWTH_Institute_16zu9">
  <a:themeElements>
    <a:clrScheme name="RWTH Farben">
      <a:dk1>
        <a:srgbClr val="000000"/>
      </a:dk1>
      <a:lt1>
        <a:srgbClr val="FFFFFF"/>
      </a:lt1>
      <a:dk2>
        <a:srgbClr val="00549F"/>
      </a:dk2>
      <a:lt2>
        <a:srgbClr val="8EBAE5"/>
      </a:lt2>
      <a:accent1>
        <a:srgbClr val="006165"/>
      </a:accent1>
      <a:accent2>
        <a:srgbClr val="0098A1"/>
      </a:accent2>
      <a:accent3>
        <a:srgbClr val="57AB27"/>
      </a:accent3>
      <a:accent4>
        <a:srgbClr val="BDCD00"/>
      </a:accent4>
      <a:accent5>
        <a:srgbClr val="F6A800"/>
      </a:accent5>
      <a:accent6>
        <a:srgbClr val="CC071E"/>
      </a:accent6>
      <a:hlink>
        <a:srgbClr val="612158"/>
      </a:hlink>
      <a:folHlink>
        <a:srgbClr val="7A6FA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1143</Words>
  <Application>Microsoft Office PowerPoint</Application>
  <PresentationFormat>Benutzerdefiniert</PresentationFormat>
  <Paragraphs>146</Paragraphs>
  <Slides>12</Slides>
  <Notes>11</Notes>
  <HiddenSlides>0</HiddenSlides>
  <MMClips>1</MMClips>
  <ScaleCrop>false</ScaleCrop>
  <HeadingPairs>
    <vt:vector size="4" baseType="variant">
      <vt:variant>
        <vt:lpstr>Design</vt:lpstr>
      </vt:variant>
      <vt:variant>
        <vt:i4>1</vt:i4>
      </vt:variant>
      <vt:variant>
        <vt:lpstr>Folientitel</vt:lpstr>
      </vt:variant>
      <vt:variant>
        <vt:i4>12</vt:i4>
      </vt:variant>
    </vt:vector>
  </HeadingPairs>
  <TitlesOfParts>
    <vt:vector size="13" baseType="lpstr">
      <vt:lpstr>Präsentation_Master_RWTH_Institute_16zu9</vt:lpstr>
      <vt:lpstr>Die neue Möglichkeit der Gestenerkennung</vt:lpstr>
      <vt:lpstr>Motivation</vt:lpstr>
      <vt:lpstr>Der Gestikulaser</vt:lpstr>
      <vt:lpstr>Photoplatte</vt:lpstr>
      <vt:lpstr>Oktokommander</vt:lpstr>
      <vt:lpstr>Detektormodul</vt:lpstr>
      <vt:lpstr>Anlernphase</vt:lpstr>
      <vt:lpstr>Live Betrieb</vt:lpstr>
      <vt:lpstr>Vorteile des Gestikulasers</vt:lpstr>
      <vt:lpstr>Anwendungsmöglichkeiten</vt:lpstr>
      <vt:lpstr>Sponsoren</vt:lpstr>
      <vt:lpstr>Folie 12</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Optimierung und Erweiterung der Steuersoftware eines Lasermusikinstruments</dc:title>
  <dc:creator>Cailing</dc:creator>
  <cp:lastModifiedBy>Cailing</cp:lastModifiedBy>
  <cp:revision>218</cp:revision>
  <dcterms:modified xsi:type="dcterms:W3CDTF">2018-11-12T23:22:55Z</dcterms:modified>
</cp:coreProperties>
</file>